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325" r:id="rId2"/>
    <p:sldId id="326" r:id="rId3"/>
    <p:sldId id="324" r:id="rId4"/>
    <p:sldId id="327" r:id="rId5"/>
    <p:sldId id="328" r:id="rId6"/>
    <p:sldId id="302" r:id="rId7"/>
    <p:sldId id="311" r:id="rId8"/>
    <p:sldId id="312" r:id="rId9"/>
    <p:sldId id="313" r:id="rId10"/>
    <p:sldId id="314" r:id="rId11"/>
    <p:sldId id="315" r:id="rId12"/>
    <p:sldId id="316" r:id="rId13"/>
    <p:sldId id="317" r:id="rId14"/>
    <p:sldId id="319" r:id="rId15"/>
    <p:sldId id="320" r:id="rId16"/>
    <p:sldId id="329" r:id="rId17"/>
    <p:sldId id="334" r:id="rId18"/>
    <p:sldId id="333" r:id="rId19"/>
    <p:sldId id="340" r:id="rId20"/>
    <p:sldId id="338" r:id="rId21"/>
    <p:sldId id="339" r:id="rId22"/>
    <p:sldId id="351" r:id="rId23"/>
    <p:sldId id="350" r:id="rId24"/>
    <p:sldId id="349" r:id="rId25"/>
    <p:sldId id="330" r:id="rId26"/>
    <p:sldId id="335" r:id="rId27"/>
    <p:sldId id="331" r:id="rId28"/>
    <p:sldId id="352" r:id="rId29"/>
  </p:sldIdLst>
  <p:sldSz cx="12192000" cy="6858000"/>
  <p:notesSz cx="6797675"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ren GEDİKOĞLU" initials="CG" lastIdx="2" clrIdx="0">
    <p:extLst>
      <p:ext uri="{19B8F6BF-5375-455C-9EA6-DF929625EA0E}">
        <p15:presenceInfo xmlns:p15="http://schemas.microsoft.com/office/powerpoint/2012/main" userId="Ceren GEDİKOĞL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332" autoAdjust="0"/>
  </p:normalViewPr>
  <p:slideViewPr>
    <p:cSldViewPr snapToGrid="0">
      <p:cViewPr varScale="1">
        <p:scale>
          <a:sx n="102" d="100"/>
          <a:sy n="102" d="100"/>
        </p:scale>
        <p:origin x="25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5B8F4C02-1A23-4186-895B-8BD408BE822A}" type="datetimeFigureOut">
              <a:rPr lang="tr-TR" smtClean="0"/>
              <a:t>12.12.2019</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2F53D61D-3EE9-4DD0-824A-58F04F1213EA}" type="slidenum">
              <a:rPr lang="tr-TR" smtClean="0"/>
              <a:t>‹#›</a:t>
            </a:fld>
            <a:endParaRPr lang="tr-TR"/>
          </a:p>
        </p:txBody>
      </p:sp>
    </p:spTree>
    <p:extLst>
      <p:ext uri="{BB962C8B-B14F-4D97-AF65-F5344CB8AC3E}">
        <p14:creationId xmlns:p14="http://schemas.microsoft.com/office/powerpoint/2010/main" val="412258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80641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352787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203063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16400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124052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352405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6920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75055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237382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323517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0641CA-20E3-4D59-8D7A-29047CD1D720}" type="datetimeFigureOut">
              <a:rPr lang="tr-TR" smtClean="0"/>
              <a:pPr/>
              <a:t>12.12.2019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88CF59-F192-4656-AA8C-B32561BF565A}" type="slidenum">
              <a:rPr lang="tr-TR" smtClean="0"/>
              <a:pPr/>
              <a:t>‹#›</a:t>
            </a:fld>
            <a:endParaRPr lang="tr-TR"/>
          </a:p>
        </p:txBody>
      </p:sp>
    </p:spTree>
    <p:extLst>
      <p:ext uri="{BB962C8B-B14F-4D97-AF65-F5344CB8AC3E}">
        <p14:creationId xmlns:p14="http://schemas.microsoft.com/office/powerpoint/2010/main" val="387528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641CA-20E3-4D59-8D7A-29047CD1D720}" type="datetimeFigureOut">
              <a:rPr lang="tr-TR" smtClean="0"/>
              <a:pPr/>
              <a:t>12.12.2019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8CF59-F192-4656-AA8C-B32561BF565A}" type="slidenum">
              <a:rPr lang="tr-TR" smtClean="0"/>
              <a:pPr/>
              <a:t>‹#›</a:t>
            </a:fld>
            <a:endParaRPr lang="tr-TR"/>
          </a:p>
        </p:txBody>
      </p:sp>
    </p:spTree>
    <p:extLst>
      <p:ext uri="{BB962C8B-B14F-4D97-AF65-F5344CB8AC3E}">
        <p14:creationId xmlns:p14="http://schemas.microsoft.com/office/powerpoint/2010/main" val="11718333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www.timeshighereducation.co.uk/"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8.jf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imeshighereducation.co.uk/"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5527" y="2364509"/>
            <a:ext cx="11679382" cy="3385127"/>
          </a:xfrm>
        </p:spPr>
        <p:txBody>
          <a:bodyPr>
            <a:normAutofit/>
          </a:bodyPr>
          <a:lstStyle/>
          <a:p>
            <a:r>
              <a:rPr lang="tr-TR" sz="3600" b="1" dirty="0" smtClean="0">
                <a:latin typeface="Comic Sans MS" panose="030F0702030302020204" pitchFamily="66" charset="0"/>
                <a:cs typeface="Arial" panose="020B0604020202020204" pitchFamily="34" charset="0"/>
              </a:rPr>
              <a:t>2020-2024 STRATEJİK PLANI HAZIRLIKLARI</a:t>
            </a:r>
            <a:br>
              <a:rPr lang="tr-TR" sz="3600" b="1" dirty="0" smtClean="0">
                <a:latin typeface="Comic Sans MS" panose="030F0702030302020204" pitchFamily="66" charset="0"/>
                <a:cs typeface="Arial" panose="020B0604020202020204" pitchFamily="34" charset="0"/>
              </a:rPr>
            </a:br>
            <a:r>
              <a:rPr lang="tr-TR" sz="3600" b="1" dirty="0">
                <a:latin typeface="Comic Sans MS" panose="030F0702030302020204" pitchFamily="66" charset="0"/>
                <a:cs typeface="Arial" panose="020B0604020202020204" pitchFamily="34" charset="0"/>
              </a:rPr>
              <a:t/>
            </a:r>
            <a:br>
              <a:rPr lang="tr-TR" sz="3600" b="1" dirty="0">
                <a:latin typeface="Comic Sans MS" panose="030F0702030302020204" pitchFamily="66" charset="0"/>
                <a:cs typeface="Arial" panose="020B0604020202020204" pitchFamily="34" charset="0"/>
              </a:rPr>
            </a:br>
            <a:r>
              <a:rPr lang="tr-TR" sz="2400" b="1" dirty="0" smtClean="0">
                <a:latin typeface="Comic Sans MS" panose="030F0702030302020204" pitchFamily="66" charset="0"/>
                <a:cs typeface="Arial" panose="020B0604020202020204" pitchFamily="34" charset="0"/>
              </a:rPr>
              <a:t>TTO, Kalite Yönetim Koordinatörlüğü, Kalite Komisyonu ve </a:t>
            </a:r>
            <a:br>
              <a:rPr lang="tr-TR" sz="2400" b="1" dirty="0" smtClean="0">
                <a:latin typeface="Comic Sans MS" panose="030F0702030302020204" pitchFamily="66" charset="0"/>
                <a:cs typeface="Arial" panose="020B0604020202020204" pitchFamily="34" charset="0"/>
              </a:rPr>
            </a:br>
            <a:r>
              <a:rPr lang="tr-TR" sz="2400" b="1" dirty="0" smtClean="0">
                <a:latin typeface="Comic Sans MS" panose="030F0702030302020204" pitchFamily="66" charset="0"/>
                <a:cs typeface="Arial" panose="020B0604020202020204" pitchFamily="34" charset="0"/>
              </a:rPr>
              <a:t>Bilimsel Araştırma Komisyonu (MÜAR)</a:t>
            </a:r>
            <a:br>
              <a:rPr lang="tr-TR" sz="2400" b="1" dirty="0" smtClean="0">
                <a:latin typeface="Comic Sans MS" panose="030F0702030302020204" pitchFamily="66" charset="0"/>
                <a:cs typeface="Arial" panose="020B0604020202020204" pitchFamily="34" charset="0"/>
              </a:rPr>
            </a:br>
            <a:r>
              <a:rPr lang="tr-TR" sz="2400" b="1" dirty="0" smtClean="0">
                <a:latin typeface="Comic Sans MS" panose="030F0702030302020204" pitchFamily="66" charset="0"/>
                <a:cs typeface="Arial" panose="020B0604020202020204" pitchFamily="34" charset="0"/>
              </a:rPr>
              <a:t>Ortak </a:t>
            </a:r>
            <a:r>
              <a:rPr lang="tr-TR" sz="2400" b="1" dirty="0">
                <a:latin typeface="Comic Sans MS" panose="030F0702030302020204" pitchFamily="66" charset="0"/>
                <a:cs typeface="Arial" panose="020B0604020202020204" pitchFamily="34" charset="0"/>
              </a:rPr>
              <a:t>Ç</a:t>
            </a:r>
            <a:r>
              <a:rPr lang="tr-TR" sz="2400" b="1" dirty="0" smtClean="0">
                <a:latin typeface="Comic Sans MS" panose="030F0702030302020204" pitchFamily="66" charset="0"/>
                <a:cs typeface="Arial" panose="020B0604020202020204" pitchFamily="34" charset="0"/>
              </a:rPr>
              <a:t>alışması</a:t>
            </a:r>
            <a:r>
              <a:rPr lang="tr-TR" sz="3600" b="1" dirty="0" smtClean="0">
                <a:latin typeface="Comic Sans MS" panose="030F0702030302020204" pitchFamily="66" charset="0"/>
                <a:cs typeface="Arial" panose="020B0604020202020204" pitchFamily="34" charset="0"/>
              </a:rPr>
              <a:t/>
            </a:r>
            <a:br>
              <a:rPr lang="tr-TR" sz="3600" b="1" dirty="0" smtClean="0">
                <a:latin typeface="Comic Sans MS" panose="030F0702030302020204" pitchFamily="66" charset="0"/>
                <a:cs typeface="Arial" panose="020B0604020202020204" pitchFamily="34" charset="0"/>
              </a:rPr>
            </a:br>
            <a:r>
              <a:rPr lang="tr-TR" sz="3600" b="1" dirty="0" smtClean="0">
                <a:latin typeface="Comic Sans MS" panose="030F0702030302020204" pitchFamily="66" charset="0"/>
                <a:cs typeface="Arial" panose="020B0604020202020204" pitchFamily="34" charset="0"/>
              </a:rPr>
              <a:t/>
            </a:r>
            <a:br>
              <a:rPr lang="tr-TR" sz="3600" b="1" dirty="0" smtClean="0">
                <a:latin typeface="Comic Sans MS" panose="030F0702030302020204" pitchFamily="66" charset="0"/>
                <a:cs typeface="Arial" panose="020B0604020202020204" pitchFamily="34" charset="0"/>
              </a:rPr>
            </a:br>
            <a:r>
              <a:rPr lang="tr-TR" sz="1800" i="1" dirty="0" smtClean="0">
                <a:latin typeface="Comic Sans MS" panose="030F0702030302020204" pitchFamily="66" charset="0"/>
                <a:cs typeface="Arial" panose="020B0604020202020204" pitchFamily="34" charset="0"/>
              </a:rPr>
              <a:t/>
            </a:r>
            <a:br>
              <a:rPr lang="tr-TR" sz="1800" i="1" dirty="0" smtClean="0">
                <a:latin typeface="Comic Sans MS" panose="030F0702030302020204" pitchFamily="66" charset="0"/>
                <a:cs typeface="Arial" panose="020B0604020202020204" pitchFamily="34" charset="0"/>
              </a:rPr>
            </a:br>
            <a:r>
              <a:rPr lang="tr-TR" sz="1600" dirty="0" smtClean="0">
                <a:latin typeface="Comic Sans MS" panose="030F0702030302020204" pitchFamily="66" charset="0"/>
                <a:cs typeface="Arial" panose="020B0604020202020204" pitchFamily="34" charset="0"/>
              </a:rPr>
              <a:t>29 Kasım 2019 </a:t>
            </a:r>
            <a:endParaRPr lang="en-US" sz="1600" b="1" dirty="0">
              <a:latin typeface="Comic Sans MS" panose="030F0702030302020204" pitchFamily="66" charset="0"/>
              <a:cs typeface="Arial" panose="020B0604020202020204" pitchFamily="34" charset="0"/>
            </a:endParaRPr>
          </a:p>
        </p:txBody>
      </p:sp>
      <p:sp>
        <p:nvSpPr>
          <p:cNvPr id="5" name="Dikdörtgen 4"/>
          <p:cNvSpPr/>
          <p:nvPr/>
        </p:nvSpPr>
        <p:spPr>
          <a:xfrm>
            <a:off x="0" y="6722076"/>
            <a:ext cx="12192000" cy="135924"/>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 name="Resim 2"/>
          <p:cNvPicPr>
            <a:picLocks noChangeAspect="1"/>
          </p:cNvPicPr>
          <p:nvPr/>
        </p:nvPicPr>
        <p:blipFill>
          <a:blip r:embed="rId2"/>
          <a:stretch>
            <a:fillRect/>
          </a:stretch>
        </p:blipFill>
        <p:spPr>
          <a:xfrm>
            <a:off x="3205018" y="637309"/>
            <a:ext cx="5800437" cy="1727200"/>
          </a:xfrm>
          <a:prstGeom prst="rect">
            <a:avLst/>
          </a:prstGeom>
        </p:spPr>
      </p:pic>
    </p:spTree>
    <p:extLst>
      <p:ext uri="{BB962C8B-B14F-4D97-AF65-F5344CB8AC3E}">
        <p14:creationId xmlns:p14="http://schemas.microsoft.com/office/powerpoint/2010/main" val="3541165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5309" y="276806"/>
            <a:ext cx="5269346" cy="706964"/>
          </a:xfrm>
        </p:spPr>
        <p:txBody>
          <a:bodyPr>
            <a:normAutofit/>
          </a:bodyPr>
          <a:lstStyle/>
          <a:p>
            <a:r>
              <a:rPr lang="tr-TR" sz="2800" b="1" u="none" strike="noStrike" dirty="0" err="1" smtClean="0">
                <a:solidFill>
                  <a:srgbClr val="000000"/>
                </a:solidFill>
                <a:effectLst/>
                <a:latin typeface="Comic Sans MS" panose="030F0702030302020204" pitchFamily="66" charset="0"/>
                <a:cs typeface="Arial" panose="020B0604020202020204" pitchFamily="34" charset="0"/>
              </a:rPr>
              <a:t>Webometrics</a:t>
            </a:r>
            <a:endParaRPr lang="tr-TR" sz="2800" b="1" dirty="0">
              <a:latin typeface="Comic Sans MS" panose="030F0702030302020204" pitchFamily="66" charset="0"/>
              <a:cs typeface="Arial" panose="020B0604020202020204" pitchFamily="34" charset="0"/>
            </a:endParaRPr>
          </a:p>
        </p:txBody>
      </p:sp>
      <p:sp>
        <p:nvSpPr>
          <p:cNvPr id="3" name="Metin kutusu 2"/>
          <p:cNvSpPr txBox="1"/>
          <p:nvPr/>
        </p:nvSpPr>
        <p:spPr>
          <a:xfrm>
            <a:off x="415636" y="1487234"/>
            <a:ext cx="11152909" cy="4216539"/>
          </a:xfrm>
          <a:prstGeom prst="rect">
            <a:avLst/>
          </a:prstGeom>
          <a:noFill/>
        </p:spPr>
        <p:txBody>
          <a:bodyPr wrap="square" rtlCol="0">
            <a:spAutoFit/>
          </a:bodyPr>
          <a:lstStyle/>
          <a:p>
            <a:r>
              <a:rPr lang="tr-TR" sz="1600" dirty="0" err="1" smtClean="0">
                <a:latin typeface="Comic Sans MS" panose="030F0702030302020204" pitchFamily="66" charset="0"/>
              </a:rPr>
              <a:t>Webometrics</a:t>
            </a:r>
            <a:r>
              <a:rPr lang="tr-TR" sz="1600" dirty="0" smtClean="0">
                <a:latin typeface="Comic Sans MS" panose="030F0702030302020204" pitchFamily="66" charset="0"/>
              </a:rPr>
              <a:t>, 2004 yılında kurulan İspanya merkezli bir kuruluştur. </a:t>
            </a:r>
          </a:p>
          <a:p>
            <a:endParaRPr lang="tr-TR" sz="1600" dirty="0">
              <a:latin typeface="Comic Sans MS" panose="030F0702030302020204" pitchFamily="66" charset="0"/>
            </a:endParaRPr>
          </a:p>
          <a:p>
            <a:r>
              <a:rPr lang="tr-TR" sz="1600" dirty="0" smtClean="0">
                <a:latin typeface="Comic Sans MS" panose="030F0702030302020204" pitchFamily="66" charset="0"/>
              </a:rPr>
              <a:t>Web sayfalarında Google </a:t>
            </a:r>
            <a:r>
              <a:rPr lang="tr-TR" sz="1600" dirty="0" err="1" smtClean="0">
                <a:latin typeface="Comic Sans MS" panose="030F0702030302020204" pitchFamily="66" charset="0"/>
              </a:rPr>
              <a:t>Scholar’dan</a:t>
            </a:r>
            <a:r>
              <a:rPr lang="tr-TR" sz="1600" dirty="0" smtClean="0">
                <a:latin typeface="Comic Sans MS" panose="030F0702030302020204" pitchFamily="66" charset="0"/>
              </a:rPr>
              <a:t> direkt olarak veri alındığı yazmakta olup bunun yanı sıra üniversite sayfalarını da sıralama için kullanmaktadır. </a:t>
            </a:r>
          </a:p>
          <a:p>
            <a:endParaRPr lang="tr-TR" sz="1600" dirty="0">
              <a:latin typeface="Comic Sans MS" panose="030F0702030302020204" pitchFamily="66" charset="0"/>
            </a:endParaRPr>
          </a:p>
          <a:p>
            <a:r>
              <a:rPr lang="tr-TR" sz="1600" dirty="0" smtClean="0">
                <a:latin typeface="Comic Sans MS" panose="030F0702030302020204" pitchFamily="66" charset="0"/>
              </a:rPr>
              <a:t>Sıralamada kullanılan göstergeler:</a:t>
            </a:r>
          </a:p>
          <a:p>
            <a:endParaRPr lang="tr-TR" sz="1600" dirty="0">
              <a:latin typeface="Comic Sans MS" panose="030F0702030302020204" pitchFamily="66" charset="0"/>
            </a:endParaRPr>
          </a:p>
          <a:p>
            <a:pPr marL="342900" indent="-342900">
              <a:buAutoNum type="arabicPeriod"/>
            </a:pPr>
            <a:r>
              <a:rPr lang="tr-TR" sz="1600" b="1" dirty="0" smtClean="0">
                <a:latin typeface="Comic Sans MS" panose="030F0702030302020204" pitchFamily="66" charset="0"/>
              </a:rPr>
              <a:t>Üniversitelerin kendi web sayfasının varlığı</a:t>
            </a:r>
            <a:r>
              <a:rPr lang="tr-TR" sz="1600" dirty="0" smtClean="0">
                <a:latin typeface="Comic Sans MS" panose="030F0702030302020204" pitchFamily="66" charset="0"/>
              </a:rPr>
              <a:t>: Üniversitenin web sayfasının ulaşılabilir, araştırma alanında (özellikle yayınlar ve atıfların yer alması) her türlü veriyi sağlayan bir domaine sahip olması en önemli göstergesi</a:t>
            </a:r>
          </a:p>
          <a:p>
            <a:pPr marL="342900" indent="-342900">
              <a:buAutoNum type="arabicPeriod"/>
            </a:pPr>
            <a:endParaRPr lang="tr-TR" sz="1600" dirty="0" smtClean="0">
              <a:latin typeface="Comic Sans MS" panose="030F0702030302020204" pitchFamily="66" charset="0"/>
            </a:endParaRPr>
          </a:p>
          <a:p>
            <a:pPr marL="342900" indent="-342900">
              <a:buAutoNum type="arabicPeriod"/>
            </a:pPr>
            <a:r>
              <a:rPr lang="tr-TR" sz="1600" b="1" dirty="0" smtClean="0">
                <a:latin typeface="Comic Sans MS" panose="030F0702030302020204" pitchFamily="66" charset="0"/>
              </a:rPr>
              <a:t>Etki Derecesi</a:t>
            </a:r>
            <a:r>
              <a:rPr lang="tr-TR" sz="1600" dirty="0" smtClean="0">
                <a:latin typeface="Comic Sans MS" panose="030F0702030302020204" pitchFamily="66" charset="0"/>
              </a:rPr>
              <a:t>: Üniversitenin H endeksine ve de atıflarına bakılan bir gösterge</a:t>
            </a:r>
          </a:p>
          <a:p>
            <a:pPr marL="342900" indent="-342900">
              <a:buAutoNum type="arabicPeriod"/>
            </a:pPr>
            <a:endParaRPr lang="tr-TR" sz="1600" dirty="0" smtClean="0">
              <a:latin typeface="Comic Sans MS" panose="030F0702030302020204" pitchFamily="66" charset="0"/>
            </a:endParaRPr>
          </a:p>
          <a:p>
            <a:pPr marL="342900" indent="-342900">
              <a:buAutoNum type="arabicPeriod"/>
            </a:pPr>
            <a:r>
              <a:rPr lang="tr-TR" sz="1600" b="1" dirty="0" smtClean="0">
                <a:latin typeface="Comic Sans MS" panose="030F0702030302020204" pitchFamily="66" charset="0"/>
              </a:rPr>
              <a:t>Açıklık</a:t>
            </a:r>
            <a:r>
              <a:rPr lang="tr-TR" sz="1600" dirty="0" smtClean="0">
                <a:latin typeface="Comic Sans MS" panose="030F0702030302020204" pitchFamily="66" charset="0"/>
              </a:rPr>
              <a:t>: Üniversitenin yayınlarının açıklık politikasına göre kendi web sayfasında yer alması</a:t>
            </a:r>
          </a:p>
          <a:p>
            <a:pPr marL="342900" indent="-342900">
              <a:buAutoNum type="arabicPeriod"/>
            </a:pPr>
            <a:endParaRPr lang="tr-TR" sz="1600" dirty="0" smtClean="0">
              <a:latin typeface="Comic Sans MS" panose="030F0702030302020204" pitchFamily="66" charset="0"/>
            </a:endParaRPr>
          </a:p>
          <a:p>
            <a:pPr marL="342900" indent="-342900">
              <a:buAutoNum type="arabicPeriod"/>
            </a:pPr>
            <a:r>
              <a:rPr lang="tr-TR" sz="1600" b="1" dirty="0" smtClean="0">
                <a:latin typeface="Comic Sans MS" panose="030F0702030302020204" pitchFamily="66" charset="0"/>
              </a:rPr>
              <a:t>Mükemmellik sıralaması</a:t>
            </a:r>
            <a:r>
              <a:rPr lang="tr-TR" sz="1600" dirty="0" smtClean="0">
                <a:latin typeface="Comic Sans MS" panose="030F0702030302020204" pitchFamily="66" charset="0"/>
              </a:rPr>
              <a:t>: Üniversitenin yukarıda sayılan tüm alanlardaki toplam değerleri  </a:t>
            </a:r>
          </a:p>
          <a:p>
            <a:pPr marL="342900" indent="-342900">
              <a:buAutoNum type="arabicPeriod"/>
            </a:pPr>
            <a:endParaRPr lang="tr-TR" sz="1400" dirty="0" smtClean="0"/>
          </a:p>
          <a:p>
            <a:pPr marL="342900" indent="-342900">
              <a:buAutoNum type="arabicPeriod"/>
            </a:pPr>
            <a:endParaRPr lang="tr-TR" sz="1400" dirty="0" smtClean="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6301" y="85658"/>
            <a:ext cx="1145735" cy="1089259"/>
          </a:xfrm>
          <a:prstGeom prst="rect">
            <a:avLst/>
          </a:prstGeom>
        </p:spPr>
      </p:pic>
    </p:spTree>
    <p:extLst>
      <p:ext uri="{BB962C8B-B14F-4D97-AF65-F5344CB8AC3E}">
        <p14:creationId xmlns:p14="http://schemas.microsoft.com/office/powerpoint/2010/main" val="300333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401" y="276806"/>
            <a:ext cx="9157854" cy="706964"/>
          </a:xfrm>
        </p:spPr>
        <p:txBody>
          <a:bodyPr>
            <a:normAutofit/>
          </a:bodyPr>
          <a:lstStyle/>
          <a:p>
            <a:r>
              <a:rPr lang="tr-TR" sz="2800" b="1" u="none" strike="noStrike" dirty="0" smtClean="0">
                <a:solidFill>
                  <a:srgbClr val="000000"/>
                </a:solidFill>
                <a:effectLst/>
                <a:latin typeface="Comic Sans MS" panose="030F0702030302020204" pitchFamily="66" charset="0"/>
                <a:cs typeface="Arial" panose="020B0604020202020204" pitchFamily="34" charset="0"/>
              </a:rPr>
              <a:t>ARWU </a:t>
            </a:r>
            <a:r>
              <a:rPr lang="tr-TR" sz="2800" u="none" strike="noStrike" dirty="0" smtClean="0">
                <a:solidFill>
                  <a:srgbClr val="000000"/>
                </a:solidFill>
                <a:effectLst/>
                <a:latin typeface="Comic Sans MS" panose="030F0702030302020204" pitchFamily="66" charset="0"/>
                <a:cs typeface="Arial" panose="020B0604020202020204" pitchFamily="34" charset="0"/>
              </a:rPr>
              <a:t>(</a:t>
            </a:r>
            <a:r>
              <a:rPr lang="tr-TR" sz="2800" u="none" strike="noStrike" dirty="0" err="1" smtClean="0">
                <a:solidFill>
                  <a:srgbClr val="000000"/>
                </a:solidFill>
                <a:effectLst/>
                <a:latin typeface="Comic Sans MS" panose="030F0702030302020204" pitchFamily="66" charset="0"/>
                <a:cs typeface="Arial" panose="020B0604020202020204" pitchFamily="34" charset="0"/>
              </a:rPr>
              <a:t>Academic</a:t>
            </a:r>
            <a:r>
              <a:rPr lang="tr-TR" sz="2800" u="none" strike="noStrike" dirty="0" smtClean="0">
                <a:solidFill>
                  <a:srgbClr val="000000"/>
                </a:solidFill>
                <a:effectLst/>
                <a:latin typeface="Comic Sans MS" panose="030F0702030302020204" pitchFamily="66" charset="0"/>
                <a:cs typeface="Arial" panose="020B0604020202020204" pitchFamily="34" charset="0"/>
              </a:rPr>
              <a:t> </a:t>
            </a:r>
            <a:r>
              <a:rPr lang="tr-TR" sz="2800" u="none" strike="noStrike" dirty="0" err="1" smtClean="0">
                <a:solidFill>
                  <a:srgbClr val="000000"/>
                </a:solidFill>
                <a:effectLst/>
                <a:latin typeface="Comic Sans MS" panose="030F0702030302020204" pitchFamily="66" charset="0"/>
                <a:cs typeface="Arial" panose="020B0604020202020204" pitchFamily="34" charset="0"/>
              </a:rPr>
              <a:t>Ranking</a:t>
            </a:r>
            <a:r>
              <a:rPr lang="tr-TR" sz="2800" u="none" strike="noStrike" dirty="0" smtClean="0">
                <a:solidFill>
                  <a:srgbClr val="000000"/>
                </a:solidFill>
                <a:effectLst/>
                <a:latin typeface="Comic Sans MS" panose="030F0702030302020204" pitchFamily="66" charset="0"/>
                <a:cs typeface="Arial" panose="020B0604020202020204" pitchFamily="34" charset="0"/>
              </a:rPr>
              <a:t> of World </a:t>
            </a:r>
            <a:r>
              <a:rPr lang="tr-TR" sz="2800" u="none" strike="noStrike" dirty="0" err="1" smtClean="0">
                <a:solidFill>
                  <a:srgbClr val="000000"/>
                </a:solidFill>
                <a:effectLst/>
                <a:latin typeface="Comic Sans MS" panose="030F0702030302020204" pitchFamily="66" charset="0"/>
                <a:cs typeface="Arial" panose="020B0604020202020204" pitchFamily="34" charset="0"/>
              </a:rPr>
              <a:t>Universities</a:t>
            </a:r>
            <a:r>
              <a:rPr lang="tr-TR" sz="2800" u="none" strike="noStrike" dirty="0" smtClean="0">
                <a:solidFill>
                  <a:srgbClr val="000000"/>
                </a:solidFill>
                <a:effectLst/>
                <a:latin typeface="Comic Sans MS" panose="030F0702030302020204" pitchFamily="66" charset="0"/>
                <a:cs typeface="Arial" panose="020B0604020202020204" pitchFamily="34" charset="0"/>
              </a:rPr>
              <a:t>)</a:t>
            </a:r>
            <a:endParaRPr lang="tr-TR" sz="2800" dirty="0">
              <a:latin typeface="Comic Sans MS" panose="030F0702030302020204" pitchFamily="66" charset="0"/>
              <a:cs typeface="Arial" panose="020B0604020202020204" pitchFamily="34" charset="0"/>
            </a:endParaRPr>
          </a:p>
        </p:txBody>
      </p:sp>
      <p:sp>
        <p:nvSpPr>
          <p:cNvPr id="3" name="Metin kutusu 2"/>
          <p:cNvSpPr txBox="1"/>
          <p:nvPr/>
        </p:nvSpPr>
        <p:spPr>
          <a:xfrm>
            <a:off x="498764" y="1487234"/>
            <a:ext cx="11152909" cy="4616648"/>
          </a:xfrm>
          <a:prstGeom prst="rect">
            <a:avLst/>
          </a:prstGeom>
          <a:noFill/>
        </p:spPr>
        <p:txBody>
          <a:bodyPr wrap="square" rtlCol="0">
            <a:spAutoFit/>
          </a:bodyPr>
          <a:lstStyle/>
          <a:p>
            <a:r>
              <a:rPr lang="tr-TR" sz="1400" dirty="0" smtClean="0">
                <a:latin typeface="Comic Sans MS" panose="030F0702030302020204" pitchFamily="66" charset="0"/>
              </a:rPr>
              <a:t>ARWU, 2003 yılında Şangay’da kurulan bir sıralama sistemidir. </a:t>
            </a:r>
          </a:p>
          <a:p>
            <a:endParaRPr lang="tr-TR" sz="1400" dirty="0">
              <a:latin typeface="Comic Sans MS" panose="030F0702030302020204" pitchFamily="66" charset="0"/>
            </a:endParaRPr>
          </a:p>
          <a:p>
            <a:pPr algn="just"/>
            <a:r>
              <a:rPr lang="tr-TR" sz="1400" dirty="0" smtClean="0">
                <a:latin typeface="Comic Sans MS" panose="030F0702030302020204" pitchFamily="66" charset="0"/>
              </a:rPr>
              <a:t>SCI ve </a:t>
            </a:r>
            <a:r>
              <a:rPr lang="tr-TR" sz="1400" dirty="0" err="1" smtClean="0">
                <a:latin typeface="Comic Sans MS" panose="030F0702030302020204" pitchFamily="66" charset="0"/>
              </a:rPr>
              <a:t>SSCI’dan</a:t>
            </a:r>
            <a:r>
              <a:rPr lang="tr-TR" sz="1400" dirty="0" smtClean="0">
                <a:latin typeface="Comic Sans MS" panose="030F0702030302020204" pitchFamily="66" charset="0"/>
              </a:rPr>
              <a:t> veri almaktadır. Bunun yanı sıra, özellikle son yıllarda Üniversitelerin temel bilimler bölümleri ile ilgili verilere de baktığı için, üniversitenin web sayfasında İngilizce olarak akredite olmuş programlar, ders detayları önem arz etmektedir. Bu bağlamda, Strateji Sayfamızın gelişmesi ve burada bulunan tüm verilerin de İngilizce olması gerekmektedir.</a:t>
            </a:r>
          </a:p>
          <a:p>
            <a:pPr algn="just"/>
            <a:endParaRPr lang="tr-TR" sz="1400" dirty="0" smtClean="0">
              <a:latin typeface="Comic Sans MS" panose="030F0702030302020204" pitchFamily="66" charset="0"/>
            </a:endParaRPr>
          </a:p>
          <a:p>
            <a:pPr algn="just"/>
            <a:r>
              <a:rPr lang="tr-TR" sz="1400" dirty="0" smtClean="0">
                <a:latin typeface="Comic Sans MS" panose="030F0702030302020204" pitchFamily="66" charset="0"/>
              </a:rPr>
              <a:t>Her ne kadar verileri üniversitelerin web sayfalarından çekiyoruz deseler de, web sayfaları incelendiğinde başvuru usulü çalıştıkları gözlenmektedir. </a:t>
            </a:r>
          </a:p>
          <a:p>
            <a:endParaRPr lang="tr-TR" sz="1400" dirty="0">
              <a:latin typeface="Comic Sans MS" panose="030F0702030302020204" pitchFamily="66" charset="0"/>
            </a:endParaRPr>
          </a:p>
          <a:p>
            <a:r>
              <a:rPr lang="tr-TR" sz="1400" dirty="0" smtClean="0">
                <a:latin typeface="Comic Sans MS" panose="030F0702030302020204" pitchFamily="66" charset="0"/>
              </a:rPr>
              <a:t>Sıralamada 6 gösterge kullanmaktadırlar:</a:t>
            </a:r>
          </a:p>
          <a:p>
            <a:endParaRPr lang="tr-TR" sz="1400" dirty="0">
              <a:latin typeface="Comic Sans MS" panose="030F0702030302020204" pitchFamily="66" charset="0"/>
            </a:endParaRPr>
          </a:p>
          <a:p>
            <a:pPr marL="342900" indent="-342900">
              <a:buAutoNum type="arabicPeriod"/>
            </a:pPr>
            <a:r>
              <a:rPr lang="tr-TR" sz="1400" dirty="0" smtClean="0">
                <a:latin typeface="Comic Sans MS" panose="030F0702030302020204" pitchFamily="66" charset="0"/>
              </a:rPr>
              <a:t>Akademik ve diğer alan ödülleri: Akademik ödül ve diğer alanlarda ödül kazanan tüm Üniversite kadrosu ve mezunlar. Nobel ödülü özellikle bir artı olarak belirtilmiştir.</a:t>
            </a:r>
          </a:p>
          <a:p>
            <a:pPr marL="342900" indent="-342900">
              <a:buAutoNum type="arabicPeriod"/>
            </a:pPr>
            <a:r>
              <a:rPr lang="tr-TR" sz="1400" dirty="0" err="1">
                <a:latin typeface="Comic Sans MS" panose="030F0702030302020204" pitchFamily="66" charset="0"/>
              </a:rPr>
              <a:t>Clarivate</a:t>
            </a:r>
            <a:r>
              <a:rPr lang="tr-TR" sz="1400" dirty="0">
                <a:latin typeface="Comic Sans MS" panose="030F0702030302020204" pitchFamily="66" charset="0"/>
              </a:rPr>
              <a:t> </a:t>
            </a:r>
            <a:r>
              <a:rPr lang="tr-TR" sz="1400" dirty="0" err="1" smtClean="0">
                <a:latin typeface="Comic Sans MS" panose="030F0702030302020204" pitchFamily="66" charset="0"/>
              </a:rPr>
              <a:t>Analytics</a:t>
            </a:r>
            <a:r>
              <a:rPr lang="tr-TR" sz="1400" dirty="0" smtClean="0">
                <a:latin typeface="Comic Sans MS" panose="030F0702030302020204" pitchFamily="66" charset="0"/>
              </a:rPr>
              <a:t> tarafından yüksek oranda atıfta bulunulan akademisyenlerin Üniversite kadrosunda yer alması</a:t>
            </a:r>
          </a:p>
          <a:p>
            <a:pPr marL="342900" indent="-342900">
              <a:buAutoNum type="arabicPeriod"/>
            </a:pPr>
            <a:r>
              <a:rPr lang="tr-TR" sz="1400" dirty="0" smtClean="0">
                <a:latin typeface="Comic Sans MS" panose="030F0702030302020204" pitchFamily="66" charset="0"/>
              </a:rPr>
              <a:t>Doğa ve Bilim dergilerinde yayınlanan makale sayısı</a:t>
            </a:r>
          </a:p>
          <a:p>
            <a:pPr marL="342900" indent="-342900">
              <a:buAutoNum type="arabicPeriod"/>
            </a:pPr>
            <a:r>
              <a:rPr lang="tr-TR" sz="1400" dirty="0" smtClean="0">
                <a:latin typeface="Comic Sans MS" panose="030F0702030302020204" pitchFamily="66" charset="0"/>
              </a:rPr>
              <a:t>SCI </a:t>
            </a:r>
            <a:r>
              <a:rPr lang="tr-TR" sz="1400" dirty="0" err="1" smtClean="0">
                <a:latin typeface="Comic Sans MS" panose="030F0702030302020204" pitchFamily="66" charset="0"/>
              </a:rPr>
              <a:t>Core</a:t>
            </a:r>
            <a:r>
              <a:rPr lang="tr-TR" sz="1400" dirty="0" smtClean="0">
                <a:latin typeface="Comic Sans MS" panose="030F0702030302020204" pitchFamily="66" charset="0"/>
              </a:rPr>
              <a:t> ve </a:t>
            </a:r>
            <a:r>
              <a:rPr lang="tr-TR" sz="1400" dirty="0" err="1" smtClean="0">
                <a:latin typeface="Comic Sans MS" panose="030F0702030302020204" pitchFamily="66" charset="0"/>
              </a:rPr>
              <a:t>Expanded</a:t>
            </a:r>
            <a:r>
              <a:rPr lang="tr-TR" sz="1400" dirty="0" smtClean="0">
                <a:latin typeface="Comic Sans MS" panose="030F0702030302020204" pitchFamily="66" charset="0"/>
              </a:rPr>
              <a:t> Endekslerde yer alan makale sayısı</a:t>
            </a:r>
          </a:p>
          <a:p>
            <a:pPr marL="342900" indent="-342900">
              <a:buAutoNum type="arabicPeriod"/>
            </a:pPr>
            <a:r>
              <a:rPr lang="tr-TR" sz="1400" dirty="0" smtClean="0">
                <a:latin typeface="Comic Sans MS" panose="030F0702030302020204" pitchFamily="66" charset="0"/>
              </a:rPr>
              <a:t>SSCI </a:t>
            </a:r>
            <a:r>
              <a:rPr lang="tr-TR" sz="1400" dirty="0" err="1" smtClean="0">
                <a:latin typeface="Comic Sans MS" panose="030F0702030302020204" pitchFamily="66" charset="0"/>
              </a:rPr>
              <a:t>Core</a:t>
            </a:r>
            <a:r>
              <a:rPr lang="tr-TR" sz="1400" dirty="0" smtClean="0">
                <a:latin typeface="Comic Sans MS" panose="030F0702030302020204" pitchFamily="66" charset="0"/>
              </a:rPr>
              <a:t> ve </a:t>
            </a:r>
            <a:r>
              <a:rPr lang="tr-TR" sz="1400" dirty="0" err="1" smtClean="0">
                <a:latin typeface="Comic Sans MS" panose="030F0702030302020204" pitchFamily="66" charset="0"/>
              </a:rPr>
              <a:t>Expanded</a:t>
            </a:r>
            <a:r>
              <a:rPr lang="tr-TR" sz="1400" dirty="0" smtClean="0">
                <a:latin typeface="Comic Sans MS" panose="030F0702030302020204" pitchFamily="66" charset="0"/>
              </a:rPr>
              <a:t> Endekslerde yer alan makale sayısı</a:t>
            </a:r>
          </a:p>
          <a:p>
            <a:pPr marL="342900" indent="-342900">
              <a:buAutoNum type="arabicPeriod"/>
            </a:pPr>
            <a:r>
              <a:rPr lang="tr-TR" sz="1400" dirty="0" smtClean="0">
                <a:latin typeface="Comic Sans MS" panose="030F0702030302020204" pitchFamily="66" charset="0"/>
              </a:rPr>
              <a:t>Üniversitenin kişi başına düşen performans değeri: Yabancı öğrenci – yerel öğrenci karşılaştırması, Ders Programlarının içeriği ve zenginliği, akredite olmuş programlar</a:t>
            </a:r>
          </a:p>
          <a:p>
            <a:pPr marL="342900" indent="-342900">
              <a:buAutoNum type="arabicPeriod"/>
            </a:pPr>
            <a:endParaRPr lang="tr-TR" sz="1400" dirty="0" smtClean="0">
              <a:latin typeface="Comic Sans MS" panose="030F0702030302020204" pitchFamily="66" charset="0"/>
            </a:endParaRPr>
          </a:p>
          <a:p>
            <a:endParaRPr lang="tr-TR" sz="1400" dirty="0" smtClean="0"/>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4165" y="276806"/>
            <a:ext cx="2530781" cy="798682"/>
          </a:xfrm>
          <a:prstGeom prst="rect">
            <a:avLst/>
          </a:prstGeom>
        </p:spPr>
      </p:pic>
    </p:spTree>
    <p:extLst>
      <p:ext uri="{BB962C8B-B14F-4D97-AF65-F5344CB8AC3E}">
        <p14:creationId xmlns:p14="http://schemas.microsoft.com/office/powerpoint/2010/main" val="3161548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4801" y="276806"/>
            <a:ext cx="9685720" cy="706964"/>
          </a:xfrm>
        </p:spPr>
        <p:txBody>
          <a:bodyPr>
            <a:normAutofit/>
          </a:bodyPr>
          <a:lstStyle/>
          <a:p>
            <a:r>
              <a:rPr lang="tr-TR" sz="2800" b="1" i="1" u="none" strike="noStrike" dirty="0" smtClean="0">
                <a:solidFill>
                  <a:srgbClr val="000000"/>
                </a:solidFill>
                <a:effectLst/>
                <a:latin typeface="Comic Sans MS" panose="030F0702030302020204" pitchFamily="66" charset="0"/>
                <a:cs typeface="Arial" panose="020B0604020202020204" pitchFamily="34" charset="0"/>
              </a:rPr>
              <a:t>CWUR – </a:t>
            </a:r>
            <a:r>
              <a:rPr lang="en-US" sz="2800" b="1" i="1" dirty="0" smtClean="0">
                <a:solidFill>
                  <a:srgbClr val="000000"/>
                </a:solidFill>
                <a:latin typeface="Comic Sans MS" panose="030F0702030302020204" pitchFamily="66" charset="0"/>
                <a:cs typeface="Arial" panose="020B0604020202020204" pitchFamily="34" charset="0"/>
              </a:rPr>
              <a:t>The</a:t>
            </a:r>
            <a:r>
              <a:rPr lang="tr-TR" sz="2800" b="1" i="1" dirty="0" smtClean="0">
                <a:solidFill>
                  <a:srgbClr val="000000"/>
                </a:solidFill>
                <a:latin typeface="Comic Sans MS" panose="030F0702030302020204" pitchFamily="66" charset="0"/>
                <a:cs typeface="Arial" panose="020B0604020202020204" pitchFamily="34" charset="0"/>
              </a:rPr>
              <a:t> </a:t>
            </a:r>
            <a:r>
              <a:rPr lang="en-US" sz="2800" b="1" i="1" dirty="0" smtClean="0">
                <a:solidFill>
                  <a:srgbClr val="000000"/>
                </a:solidFill>
                <a:latin typeface="Comic Sans MS" panose="030F0702030302020204" pitchFamily="66" charset="0"/>
                <a:cs typeface="Arial" panose="020B0604020202020204" pitchFamily="34" charset="0"/>
              </a:rPr>
              <a:t>Center </a:t>
            </a:r>
            <a:r>
              <a:rPr lang="en-US" sz="2800" b="1" i="1" dirty="0">
                <a:solidFill>
                  <a:srgbClr val="000000"/>
                </a:solidFill>
                <a:latin typeface="Comic Sans MS" panose="030F0702030302020204" pitchFamily="66" charset="0"/>
                <a:cs typeface="Arial" panose="020B0604020202020204" pitchFamily="34" charset="0"/>
              </a:rPr>
              <a:t>for </a:t>
            </a:r>
            <a:r>
              <a:rPr lang="en-US" sz="2800" b="1" i="1" dirty="0" smtClean="0">
                <a:solidFill>
                  <a:srgbClr val="000000"/>
                </a:solidFill>
                <a:latin typeface="Comic Sans MS" panose="030F0702030302020204" pitchFamily="66" charset="0"/>
                <a:cs typeface="Arial" panose="020B0604020202020204" pitchFamily="34" charset="0"/>
              </a:rPr>
              <a:t>World </a:t>
            </a:r>
            <a:r>
              <a:rPr lang="en-US" sz="2800" b="1" i="1" dirty="0">
                <a:solidFill>
                  <a:srgbClr val="000000"/>
                </a:solidFill>
                <a:latin typeface="Comic Sans MS" panose="030F0702030302020204" pitchFamily="66" charset="0"/>
                <a:cs typeface="Arial" panose="020B0604020202020204" pitchFamily="34" charset="0"/>
              </a:rPr>
              <a:t>University Rankings</a:t>
            </a:r>
            <a:endParaRPr lang="tr-TR" sz="2800" b="1" i="1" dirty="0">
              <a:latin typeface="Comic Sans MS" panose="030F0702030302020204" pitchFamily="66" charset="0"/>
              <a:cs typeface="Arial" panose="020B0604020202020204" pitchFamily="34" charset="0"/>
            </a:endParaRPr>
          </a:p>
        </p:txBody>
      </p:sp>
      <p:sp>
        <p:nvSpPr>
          <p:cNvPr id="3" name="Metin kutusu 2"/>
          <p:cNvSpPr txBox="1"/>
          <p:nvPr/>
        </p:nvSpPr>
        <p:spPr>
          <a:xfrm>
            <a:off x="637309" y="1487234"/>
            <a:ext cx="11166763" cy="5047536"/>
          </a:xfrm>
          <a:prstGeom prst="rect">
            <a:avLst/>
          </a:prstGeom>
          <a:noFill/>
        </p:spPr>
        <p:txBody>
          <a:bodyPr wrap="square" rtlCol="0">
            <a:spAutoFit/>
          </a:bodyPr>
          <a:lstStyle/>
          <a:p>
            <a:r>
              <a:rPr lang="tr-TR" sz="1400" dirty="0" smtClean="0">
                <a:latin typeface="Comic Sans MS" panose="030F0702030302020204" pitchFamily="66" charset="0"/>
              </a:rPr>
              <a:t>CWUR, 2012 yılında Suudi Arabistan’da kurulup 2016’da merkezini Birleşik Arap Emirliklerine taşımış bir kuruluştur. </a:t>
            </a:r>
          </a:p>
          <a:p>
            <a:endParaRPr lang="tr-TR" sz="1400" dirty="0">
              <a:latin typeface="Comic Sans MS" panose="030F0702030302020204" pitchFamily="66" charset="0"/>
            </a:endParaRPr>
          </a:p>
          <a:p>
            <a:pPr algn="just"/>
            <a:r>
              <a:rPr lang="tr-TR" sz="1400" dirty="0" smtClean="0">
                <a:latin typeface="Comic Sans MS" panose="030F0702030302020204" pitchFamily="66" charset="0"/>
              </a:rPr>
              <a:t>SCI ve </a:t>
            </a:r>
            <a:r>
              <a:rPr lang="tr-TR" sz="1400" dirty="0" err="1" smtClean="0">
                <a:latin typeface="Comic Sans MS" panose="030F0702030302020204" pitchFamily="66" charset="0"/>
              </a:rPr>
              <a:t>SSCI’dan</a:t>
            </a:r>
            <a:r>
              <a:rPr lang="tr-TR" sz="1400" dirty="0" smtClean="0">
                <a:latin typeface="Comic Sans MS" panose="030F0702030302020204" pitchFamily="66" charset="0"/>
              </a:rPr>
              <a:t> veri almaktadır. Bunun yanı sıra, özellikle son yıllarda Üniversitelerin temel bilimler bölümleri ile ilgili verilere de baktığı için, üniversitenin web sayfasında İngilizce olarak akredite olmuş programlar, ders detayları önem arz etmektedir. </a:t>
            </a:r>
            <a:r>
              <a:rPr lang="tr-TR" sz="1400" b="1" dirty="0" smtClean="0">
                <a:latin typeface="Comic Sans MS" panose="030F0702030302020204" pitchFamily="66" charset="0"/>
              </a:rPr>
              <a:t>Bu bağlamda, Strateji Sayfamızın gelişmesi ve burada bulunan tüm verilerin de İngilizce olması gerekmektedir.</a:t>
            </a:r>
          </a:p>
          <a:p>
            <a:pPr algn="just"/>
            <a:endParaRPr lang="tr-TR" sz="1400" dirty="0" smtClean="0">
              <a:latin typeface="Comic Sans MS" panose="030F0702030302020204" pitchFamily="66" charset="0"/>
            </a:endParaRPr>
          </a:p>
          <a:p>
            <a:pPr algn="just"/>
            <a:r>
              <a:rPr lang="tr-TR" sz="1400" dirty="0" smtClean="0">
                <a:latin typeface="Comic Sans MS" panose="030F0702030302020204" pitchFamily="66" charset="0"/>
              </a:rPr>
              <a:t>Verilerin üniversitelerin web sayfalarından çektikleri belirtilmekle beraber, web sayfaları incelendiğinde başvuru usulü çalıştıkları gözlenmektedir. </a:t>
            </a:r>
          </a:p>
          <a:p>
            <a:endParaRPr lang="tr-TR" sz="1400" dirty="0">
              <a:latin typeface="Comic Sans MS" panose="030F0702030302020204" pitchFamily="66" charset="0"/>
            </a:endParaRPr>
          </a:p>
          <a:p>
            <a:r>
              <a:rPr lang="tr-TR" sz="1400" dirty="0" smtClean="0">
                <a:latin typeface="Comic Sans MS" panose="030F0702030302020204" pitchFamily="66" charset="0"/>
              </a:rPr>
              <a:t>Sıralamada 4 gösterge kullanmaktadırlar:</a:t>
            </a:r>
          </a:p>
          <a:p>
            <a:endParaRPr lang="tr-TR" sz="1400" dirty="0">
              <a:latin typeface="Comic Sans MS" panose="030F0702030302020204" pitchFamily="66" charset="0"/>
            </a:endParaRPr>
          </a:p>
          <a:p>
            <a:pPr marL="342900" indent="-342900">
              <a:buAutoNum type="arabicPeriod"/>
            </a:pPr>
            <a:r>
              <a:rPr lang="tr-TR" sz="1400" b="1" dirty="0" smtClean="0">
                <a:latin typeface="Comic Sans MS" panose="030F0702030302020204" pitchFamily="66" charset="0"/>
              </a:rPr>
              <a:t>Eğitimin Kalitesi (</a:t>
            </a:r>
            <a:r>
              <a:rPr lang="tr-TR" sz="1400" dirty="0" smtClean="0">
                <a:latin typeface="Comic Sans MS" panose="030F0702030302020204" pitchFamily="66" charset="0"/>
              </a:rPr>
              <a:t>%25): Üniversitenin büyüklüğünün (öğrenci sayısı ve yıl baz alınarak) mezunlarının başarısına oranı</a:t>
            </a:r>
          </a:p>
          <a:p>
            <a:pPr marL="342900" indent="-342900">
              <a:buAutoNum type="arabicPeriod"/>
            </a:pPr>
            <a:endParaRPr lang="tr-TR" sz="1400" dirty="0" smtClean="0">
              <a:latin typeface="Comic Sans MS" panose="030F0702030302020204" pitchFamily="66" charset="0"/>
            </a:endParaRPr>
          </a:p>
          <a:p>
            <a:pPr marL="342900" indent="-342900">
              <a:buAutoNum type="arabicPeriod"/>
            </a:pPr>
            <a:r>
              <a:rPr lang="tr-TR" sz="1400" dirty="0" smtClean="0">
                <a:latin typeface="Comic Sans MS" panose="030F0702030302020204" pitchFamily="66" charset="0"/>
              </a:rPr>
              <a:t>Mezunların İşe Girme Oranı (%25): Mezunların yüzde kaçının dünyaca ünlü ve belli bir konumda olan şirketlerde Genel Müdür olarak çalıştığı</a:t>
            </a:r>
          </a:p>
          <a:p>
            <a:pPr marL="342900" indent="-342900">
              <a:buAutoNum type="arabicPeriod"/>
            </a:pPr>
            <a:endParaRPr lang="tr-TR" sz="1400" dirty="0" smtClean="0">
              <a:latin typeface="Comic Sans MS" panose="030F0702030302020204" pitchFamily="66" charset="0"/>
            </a:endParaRPr>
          </a:p>
          <a:p>
            <a:pPr marL="342900" indent="-342900">
              <a:buAutoNum type="arabicPeriod"/>
            </a:pPr>
            <a:r>
              <a:rPr lang="tr-TR" sz="1400" b="1" dirty="0" smtClean="0">
                <a:latin typeface="Comic Sans MS" panose="030F0702030302020204" pitchFamily="66" charset="0"/>
              </a:rPr>
              <a:t>Fakültelerin Kalitesi (</a:t>
            </a:r>
            <a:r>
              <a:rPr lang="tr-TR" sz="1400" dirty="0" smtClean="0">
                <a:latin typeface="Comic Sans MS" panose="030F0702030302020204" pitchFamily="66" charset="0"/>
              </a:rPr>
              <a:t>%10): Her fakültede kaç akademisyenin kendi alanında uluslararası ödül aldığı</a:t>
            </a:r>
          </a:p>
          <a:p>
            <a:pPr marL="342900" indent="-342900">
              <a:buAutoNum type="arabicPeriod"/>
            </a:pPr>
            <a:endParaRPr lang="tr-TR" sz="1400" dirty="0" smtClean="0">
              <a:latin typeface="Comic Sans MS" panose="030F0702030302020204" pitchFamily="66" charset="0"/>
            </a:endParaRPr>
          </a:p>
          <a:p>
            <a:pPr marL="342900" indent="-342900">
              <a:buAutoNum type="arabicPeriod"/>
            </a:pPr>
            <a:r>
              <a:rPr lang="tr-TR" sz="1400" b="1" dirty="0" smtClean="0">
                <a:latin typeface="Comic Sans MS" panose="030F0702030302020204" pitchFamily="66" charset="0"/>
              </a:rPr>
              <a:t>Araştırma Performansı (%40)</a:t>
            </a:r>
            <a:r>
              <a:rPr lang="tr-TR" sz="1400" dirty="0" smtClean="0">
                <a:latin typeface="Comic Sans MS" panose="030F0702030302020204" pitchFamily="66" charset="0"/>
              </a:rPr>
              <a:t>: Bu performans 4 başlıkta değerlendirilmekte ve 4 farklı yüzde ile toplama etki etmektedir.</a:t>
            </a:r>
          </a:p>
          <a:p>
            <a:pPr marL="800100" lvl="1" indent="-342900">
              <a:buFont typeface="Wingdings" panose="05000000000000000000" pitchFamily="2" charset="2"/>
              <a:buChar char="v"/>
            </a:pPr>
            <a:r>
              <a:rPr lang="tr-TR" sz="1400" dirty="0" smtClean="0">
                <a:latin typeface="Comic Sans MS" panose="030F0702030302020204" pitchFamily="66" charset="0"/>
              </a:rPr>
              <a:t>Araştırma çıktısı – Toplam Yayın ile ölçülüyor (%10) </a:t>
            </a:r>
          </a:p>
          <a:p>
            <a:pPr marL="800100" lvl="1" indent="-342900">
              <a:buFont typeface="Wingdings" panose="05000000000000000000" pitchFamily="2" charset="2"/>
              <a:buChar char="v"/>
            </a:pPr>
            <a:r>
              <a:rPr lang="tr-TR" sz="1400" dirty="0" smtClean="0">
                <a:latin typeface="Comic Sans MS" panose="030F0702030302020204" pitchFamily="66" charset="0"/>
              </a:rPr>
              <a:t>Yüksek etkili dergilerde yayın yapılmış olması (%10)</a:t>
            </a:r>
          </a:p>
          <a:p>
            <a:pPr marL="800100" lvl="1" indent="-342900">
              <a:buFont typeface="Wingdings" panose="05000000000000000000" pitchFamily="2" charset="2"/>
              <a:buChar char="v"/>
            </a:pPr>
            <a:r>
              <a:rPr lang="tr-TR" sz="1400" dirty="0" smtClean="0">
                <a:latin typeface="Comic Sans MS" panose="030F0702030302020204" pitchFamily="66" charset="0"/>
              </a:rPr>
              <a:t>Üst düzey dergilerde yapılan yayın sayısı (%10)</a:t>
            </a:r>
          </a:p>
          <a:p>
            <a:pPr marL="800100" lvl="1" indent="-342900">
              <a:buFont typeface="Wingdings" panose="05000000000000000000" pitchFamily="2" charset="2"/>
              <a:buChar char="v"/>
            </a:pPr>
            <a:r>
              <a:rPr lang="tr-TR" sz="1400" dirty="0" smtClean="0">
                <a:latin typeface="Comic Sans MS" panose="030F0702030302020204" pitchFamily="66" charset="0"/>
              </a:rPr>
              <a:t>Atıf sayısı (%10)</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0521" y="276806"/>
            <a:ext cx="2066074" cy="875455"/>
          </a:xfrm>
          <a:prstGeom prst="rect">
            <a:avLst/>
          </a:prstGeom>
        </p:spPr>
      </p:pic>
    </p:spTree>
    <p:extLst>
      <p:ext uri="{BB962C8B-B14F-4D97-AF65-F5344CB8AC3E}">
        <p14:creationId xmlns:p14="http://schemas.microsoft.com/office/powerpoint/2010/main" val="3684851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5309" y="276806"/>
            <a:ext cx="7195127" cy="706964"/>
          </a:xfrm>
        </p:spPr>
        <p:txBody>
          <a:bodyPr>
            <a:normAutofit/>
          </a:bodyPr>
          <a:lstStyle/>
          <a:p>
            <a:r>
              <a:rPr lang="tr-TR" sz="2600" b="1" dirty="0">
                <a:solidFill>
                  <a:srgbClr val="000000"/>
                </a:solidFill>
                <a:latin typeface="Comic Sans MS" panose="030F0702030302020204" pitchFamily="66" charset="0"/>
                <a:cs typeface="Arial" panose="020B0604020202020204" pitchFamily="34" charset="0"/>
              </a:rPr>
              <a:t>TÜBİTAK – GYUE </a:t>
            </a:r>
          </a:p>
        </p:txBody>
      </p:sp>
      <p:sp>
        <p:nvSpPr>
          <p:cNvPr id="3" name="Metin kutusu 2"/>
          <p:cNvSpPr txBox="1"/>
          <p:nvPr/>
        </p:nvSpPr>
        <p:spPr>
          <a:xfrm>
            <a:off x="7296728" y="1732059"/>
            <a:ext cx="4590472" cy="2185214"/>
          </a:xfrm>
          <a:prstGeom prst="rect">
            <a:avLst/>
          </a:prstGeom>
          <a:noFill/>
        </p:spPr>
        <p:txBody>
          <a:bodyPr wrap="square" rtlCol="0">
            <a:spAutoFit/>
          </a:bodyPr>
          <a:lstStyle/>
          <a:p>
            <a:pPr algn="just"/>
            <a:r>
              <a:rPr lang="tr-TR" sz="1400" b="1" dirty="0" smtClean="0">
                <a:latin typeface="Comic Sans MS" panose="030F0702030302020204" pitchFamily="66" charset="0"/>
              </a:rPr>
              <a:t>Girişimci ve Yenilikçi Üniversite Endeksi</a:t>
            </a:r>
            <a:r>
              <a:rPr lang="tr-TR" sz="1400" dirty="0" smtClean="0">
                <a:latin typeface="Comic Sans MS" panose="030F0702030302020204" pitchFamily="66" charset="0"/>
              </a:rPr>
              <a:t>, TÜBİTAK tarafından 2012 yılında beri yayınlanmaktadır.  </a:t>
            </a:r>
            <a:endParaRPr lang="tr-TR" sz="1400" dirty="0">
              <a:latin typeface="Comic Sans MS" panose="030F0702030302020204" pitchFamily="66" charset="0"/>
            </a:endParaRPr>
          </a:p>
          <a:p>
            <a:endParaRPr lang="tr-TR" sz="1400" dirty="0" smtClean="0">
              <a:latin typeface="Comic Sans MS" panose="030F0702030302020204" pitchFamily="66" charset="0"/>
            </a:endParaRPr>
          </a:p>
          <a:p>
            <a:pPr algn="just"/>
            <a:r>
              <a:rPr lang="tr-TR" sz="1400" dirty="0" smtClean="0">
                <a:latin typeface="Comic Sans MS" panose="030F0702030302020204" pitchFamily="66" charset="0"/>
              </a:rPr>
              <a:t>Bu endeksin önemi, TÜBİTAK 2012 yılı verilerine göre 2013 yılında Üniversite </a:t>
            </a:r>
            <a:r>
              <a:rPr lang="tr-TR" sz="1400" dirty="0" err="1" smtClean="0">
                <a:latin typeface="Comic Sans MS" panose="030F0702030302020204" pitchFamily="66" charset="0"/>
              </a:rPr>
              <a:t>TTO’larını</a:t>
            </a:r>
            <a:r>
              <a:rPr lang="tr-TR" sz="1400" dirty="0" smtClean="0">
                <a:latin typeface="Comic Sans MS" panose="030F0702030302020204" pitchFamily="66" charset="0"/>
              </a:rPr>
              <a:t> bir defaya mahsus olmak üzere  %100 hibe şeklinde  10 seneliğine fonlamak üzere çağrı açmıştır. İlk 50’ye giren Üniversitelerin </a:t>
            </a:r>
            <a:r>
              <a:rPr lang="tr-TR" sz="1400" dirty="0" err="1" smtClean="0">
                <a:latin typeface="Comic Sans MS" panose="030F0702030302020204" pitchFamily="66" charset="0"/>
              </a:rPr>
              <a:t>TTO’ları</a:t>
            </a:r>
            <a:r>
              <a:rPr lang="tr-TR" sz="1400" dirty="0" smtClean="0">
                <a:latin typeface="Comic Sans MS" panose="030F0702030302020204" pitchFamily="66" charset="0"/>
              </a:rPr>
              <a:t> bu fona her sene başvuruda bulunabilmektedirler. </a:t>
            </a:r>
            <a:endParaRPr lang="tr-TR" sz="1000" dirty="0">
              <a:latin typeface="Comic Sans MS" panose="030F0702030302020204" pitchFamily="66" charset="0"/>
            </a:endParaRPr>
          </a:p>
          <a:p>
            <a:pPr marL="342900" indent="-342900">
              <a:buAutoNum type="arabicPeriod"/>
            </a:pPr>
            <a:endParaRPr lang="tr-TR" sz="1000" dirty="0"/>
          </a:p>
        </p:txBody>
      </p:sp>
      <p:pic>
        <p:nvPicPr>
          <p:cNvPr id="8" name="Resim 7" descr="E:\TTO\Raporlar\gyue.jfif"/>
          <p:cNvPicPr/>
          <p:nvPr/>
        </p:nvPicPr>
        <p:blipFill rotWithShape="1">
          <a:blip r:embed="rId2">
            <a:extLst>
              <a:ext uri="{28A0092B-C50C-407E-A947-70E740481C1C}">
                <a14:useLocalDpi xmlns:a14="http://schemas.microsoft.com/office/drawing/2010/main" val="0"/>
              </a:ext>
            </a:extLst>
          </a:blip>
          <a:srcRect b="36957"/>
          <a:stretch/>
        </p:blipFill>
        <p:spPr bwMode="auto">
          <a:xfrm>
            <a:off x="7780419" y="132876"/>
            <a:ext cx="3460236" cy="652215"/>
          </a:xfrm>
          <a:prstGeom prst="rect">
            <a:avLst/>
          </a:prstGeom>
          <a:noFill/>
          <a:ln>
            <a:noFill/>
          </a:ln>
          <a:extLst>
            <a:ext uri="{53640926-AAD7-44D8-BBD7-CCE9431645EC}">
              <a14:shadowObscured xmlns:a14="http://schemas.microsoft.com/office/drawing/2010/main"/>
            </a:ext>
          </a:extLst>
        </p:spPr>
      </p:pic>
      <p:sp>
        <p:nvSpPr>
          <p:cNvPr id="4" name="Metin kutusu 3"/>
          <p:cNvSpPr txBox="1"/>
          <p:nvPr/>
        </p:nvSpPr>
        <p:spPr>
          <a:xfrm>
            <a:off x="554182" y="1127700"/>
            <a:ext cx="5680365" cy="5447645"/>
          </a:xfrm>
          <a:prstGeom prst="rect">
            <a:avLst/>
          </a:prstGeom>
          <a:noFill/>
        </p:spPr>
        <p:txBody>
          <a:bodyPr wrap="square" rtlCol="0">
            <a:spAutoFit/>
          </a:bodyPr>
          <a:lstStyle/>
          <a:p>
            <a:pPr lvl="0"/>
            <a:r>
              <a:rPr lang="tr-TR" sz="1200" b="1" dirty="0">
                <a:latin typeface="Comic Sans MS" panose="030F0702030302020204" pitchFamily="66" charset="0"/>
              </a:rPr>
              <a:t>Sıralamada 4 gösterge kullanmaktadırlar:</a:t>
            </a:r>
          </a:p>
          <a:p>
            <a:pPr lvl="0"/>
            <a:endParaRPr lang="tr-TR" sz="1200" b="1" dirty="0" smtClean="0">
              <a:latin typeface="Comic Sans MS" panose="030F0702030302020204" pitchFamily="66" charset="0"/>
            </a:endParaRPr>
          </a:p>
          <a:p>
            <a:pPr lvl="0"/>
            <a:r>
              <a:rPr lang="tr-TR" sz="1200" b="1" dirty="0" smtClean="0">
                <a:latin typeface="Comic Sans MS" panose="030F0702030302020204" pitchFamily="66" charset="0"/>
              </a:rPr>
              <a:t>1. BİLİMSEL </a:t>
            </a:r>
            <a:r>
              <a:rPr lang="tr-TR" sz="1200" b="1" dirty="0">
                <a:latin typeface="Comic Sans MS" panose="030F0702030302020204" pitchFamily="66" charset="0"/>
              </a:rPr>
              <a:t>VE TEKNOLOJİK ARAŞTIRMA YETKİNLİĞİ </a:t>
            </a:r>
            <a:endParaRPr lang="tr-TR" sz="1200" dirty="0">
              <a:latin typeface="Comic Sans MS" panose="030F0702030302020204" pitchFamily="66" charset="0"/>
            </a:endParaRPr>
          </a:p>
          <a:p>
            <a:pPr lvl="1"/>
            <a:r>
              <a:rPr lang="tr-TR" sz="1200" dirty="0">
                <a:latin typeface="Comic Sans MS" panose="030F0702030302020204" pitchFamily="66" charset="0"/>
              </a:rPr>
              <a:t>1.1. BİLİMSEL YAYIN SAYISI</a:t>
            </a:r>
          </a:p>
          <a:p>
            <a:pPr lvl="1"/>
            <a:r>
              <a:rPr lang="tr-TR" sz="1200" dirty="0">
                <a:latin typeface="Comic Sans MS" panose="030F0702030302020204" pitchFamily="66" charset="0"/>
              </a:rPr>
              <a:t> 1.2. ATIF SAYISI </a:t>
            </a:r>
          </a:p>
          <a:p>
            <a:pPr lvl="1"/>
            <a:r>
              <a:rPr lang="tr-TR" sz="1200" dirty="0">
                <a:latin typeface="Comic Sans MS" panose="030F0702030302020204" pitchFamily="66" charset="0"/>
              </a:rPr>
              <a:t>1.3. PROJE SAYISI</a:t>
            </a:r>
          </a:p>
          <a:p>
            <a:pPr lvl="1"/>
            <a:r>
              <a:rPr lang="tr-TR" sz="1200" dirty="0">
                <a:latin typeface="Comic Sans MS" panose="030F0702030302020204" pitchFamily="66" charset="0"/>
              </a:rPr>
              <a:t>1.4. PROJELERDEN ELDE EDİLEN FON TUTARI </a:t>
            </a:r>
          </a:p>
          <a:p>
            <a:pPr lvl="1"/>
            <a:r>
              <a:rPr lang="tr-TR" sz="1200" dirty="0">
                <a:latin typeface="Comic Sans MS" panose="030F0702030302020204" pitchFamily="66" charset="0"/>
              </a:rPr>
              <a:t>1.5. ULUSAL VE ULUSLARARASI BİLİM ÖDÜLÜ SAYISI </a:t>
            </a:r>
          </a:p>
          <a:p>
            <a:pPr lvl="1"/>
            <a:r>
              <a:rPr lang="tr-TR" sz="1200" dirty="0">
                <a:latin typeface="Comic Sans MS" panose="030F0702030302020204" pitchFamily="66" charset="0"/>
              </a:rPr>
              <a:t>1.6. DOKTORA MEZUN SAYISI</a:t>
            </a:r>
          </a:p>
          <a:p>
            <a:pPr lvl="0"/>
            <a:r>
              <a:rPr lang="tr-TR" sz="1200" b="1" dirty="0" smtClean="0">
                <a:latin typeface="Comic Sans MS" panose="030F0702030302020204" pitchFamily="66" charset="0"/>
              </a:rPr>
              <a:t>2. FİKRİ </a:t>
            </a:r>
            <a:r>
              <a:rPr lang="tr-TR" sz="1200" b="1" dirty="0">
                <a:latin typeface="Comic Sans MS" panose="030F0702030302020204" pitchFamily="66" charset="0"/>
              </a:rPr>
              <a:t>MÜLKİYET HAVUZU</a:t>
            </a:r>
            <a:endParaRPr lang="tr-TR" sz="1200" dirty="0">
              <a:latin typeface="Comic Sans MS" panose="030F0702030302020204" pitchFamily="66" charset="0"/>
            </a:endParaRPr>
          </a:p>
          <a:p>
            <a:pPr lvl="1"/>
            <a:r>
              <a:rPr lang="tr-TR" sz="1200" dirty="0">
                <a:latin typeface="Comic Sans MS" panose="030F0702030302020204" pitchFamily="66" charset="0"/>
              </a:rPr>
              <a:t>2.1. PATENT BAŞVURU SAYISI </a:t>
            </a:r>
          </a:p>
          <a:p>
            <a:pPr lvl="1"/>
            <a:r>
              <a:rPr lang="tr-TR" sz="1200" dirty="0">
                <a:latin typeface="Comic Sans MS" panose="030F0702030302020204" pitchFamily="66" charset="0"/>
              </a:rPr>
              <a:t>2.2. PATENT BELGE SAYISI </a:t>
            </a:r>
          </a:p>
          <a:p>
            <a:pPr lvl="1"/>
            <a:r>
              <a:rPr lang="tr-TR" sz="1200" dirty="0">
                <a:latin typeface="Comic Sans MS" panose="030F0702030302020204" pitchFamily="66" charset="0"/>
              </a:rPr>
              <a:t>2.3. FAYDALI MODEL / ENDÜSTRİYEL TASARIM BELGE SAYISI </a:t>
            </a:r>
          </a:p>
          <a:p>
            <a:pPr lvl="1"/>
            <a:r>
              <a:rPr lang="tr-TR" sz="1200" dirty="0">
                <a:latin typeface="Comic Sans MS" panose="030F0702030302020204" pitchFamily="66" charset="0"/>
              </a:rPr>
              <a:t>2.4. ULUSLARARASI PATENT BAŞVURU SAYISI</a:t>
            </a:r>
          </a:p>
          <a:p>
            <a:pPr lvl="0"/>
            <a:r>
              <a:rPr lang="tr-TR" sz="1200" b="1" dirty="0" smtClean="0">
                <a:latin typeface="Comic Sans MS" panose="030F0702030302020204" pitchFamily="66" charset="0"/>
              </a:rPr>
              <a:t>3. İŞBİRLİĞİ </a:t>
            </a:r>
            <a:r>
              <a:rPr lang="tr-TR" sz="1200" b="1" dirty="0">
                <a:latin typeface="Comic Sans MS" panose="030F0702030302020204" pitchFamily="66" charset="0"/>
              </a:rPr>
              <a:t>VE ETKİLEŞİM </a:t>
            </a:r>
            <a:endParaRPr lang="tr-TR" sz="1200" dirty="0">
              <a:latin typeface="Comic Sans MS" panose="030F0702030302020204" pitchFamily="66" charset="0"/>
            </a:endParaRPr>
          </a:p>
          <a:p>
            <a:pPr lvl="1"/>
            <a:r>
              <a:rPr lang="tr-TR" sz="1200" dirty="0">
                <a:latin typeface="Comic Sans MS" panose="030F0702030302020204" pitchFamily="66" charset="0"/>
              </a:rPr>
              <a:t>3.1 SANAYİ İŞBİRLİĞİYLE YAPILAN PROJE SAYISI </a:t>
            </a:r>
          </a:p>
          <a:p>
            <a:pPr lvl="1"/>
            <a:r>
              <a:rPr lang="tr-TR" sz="1200" dirty="0">
                <a:latin typeface="Comic Sans MS" panose="030F0702030302020204" pitchFamily="66" charset="0"/>
              </a:rPr>
              <a:t>3.2. SANAYİ İŞBİRLİĞİYLE YAPILAN PROJELERDEN ELDE EDİLEN FON TUTARI </a:t>
            </a:r>
          </a:p>
          <a:p>
            <a:pPr lvl="1"/>
            <a:r>
              <a:rPr lang="tr-TR" sz="1200" dirty="0">
                <a:latin typeface="Comic Sans MS" panose="030F0702030302020204" pitchFamily="66" charset="0"/>
              </a:rPr>
              <a:t>3.3. ULUSLARARASI İŞBİRLİĞİYLE YAPILAN PROJE SAYISI </a:t>
            </a:r>
          </a:p>
          <a:p>
            <a:pPr lvl="1"/>
            <a:r>
              <a:rPr lang="tr-TR" sz="1200" dirty="0">
                <a:latin typeface="Comic Sans MS" panose="030F0702030302020204" pitchFamily="66" charset="0"/>
              </a:rPr>
              <a:t>3.4. ULUSLARARASI İŞBİRLİĞİYLE YAPILAN PROJELERDEN ELDE EDİLEN FON TUTARI </a:t>
            </a:r>
          </a:p>
          <a:p>
            <a:pPr lvl="1"/>
            <a:r>
              <a:rPr lang="tr-TR" sz="1200" dirty="0">
                <a:latin typeface="Comic Sans MS" panose="030F0702030302020204" pitchFamily="66" charset="0"/>
              </a:rPr>
              <a:t>3.5. DOLAŞIMDAKİ ÖĞRETİM ELEMANI / ÖĞRENCİ SAYISI</a:t>
            </a:r>
          </a:p>
          <a:p>
            <a:pPr lvl="0"/>
            <a:r>
              <a:rPr lang="tr-TR" sz="1200" b="1" dirty="0" smtClean="0">
                <a:latin typeface="Comic Sans MS" panose="030F0702030302020204" pitchFamily="66" charset="0"/>
              </a:rPr>
              <a:t>4. EKONOMİK </a:t>
            </a:r>
            <a:r>
              <a:rPr lang="tr-TR" sz="1200" b="1" dirty="0">
                <a:latin typeface="Comic Sans MS" panose="030F0702030302020204" pitchFamily="66" charset="0"/>
              </a:rPr>
              <a:t>KATKI VE TİCARİLEŞME </a:t>
            </a:r>
            <a:endParaRPr lang="tr-TR" sz="1200" dirty="0">
              <a:latin typeface="Comic Sans MS" panose="030F0702030302020204" pitchFamily="66" charset="0"/>
            </a:endParaRPr>
          </a:p>
          <a:p>
            <a:pPr lvl="1"/>
            <a:r>
              <a:rPr lang="tr-TR" sz="1200" dirty="0">
                <a:latin typeface="Comic Sans MS" panose="030F0702030302020204" pitchFamily="66" charset="0"/>
              </a:rPr>
              <a:t>4.1. AKADEMİSYEN FİRMA SAYISI </a:t>
            </a:r>
          </a:p>
          <a:p>
            <a:pPr lvl="1"/>
            <a:r>
              <a:rPr lang="tr-TR" sz="1200" dirty="0">
                <a:latin typeface="Comic Sans MS" panose="030F0702030302020204" pitchFamily="66" charset="0"/>
              </a:rPr>
              <a:t>4.2. ÖĞRENCİ / MEZUN FİRMA SAYISI </a:t>
            </a:r>
          </a:p>
          <a:p>
            <a:pPr lvl="1"/>
            <a:r>
              <a:rPr lang="tr-TR" sz="1200" dirty="0">
                <a:latin typeface="Comic Sans MS" panose="030F0702030302020204" pitchFamily="66" charset="0"/>
              </a:rPr>
              <a:t>4.3. AKADEMİSYEN FİRMALARINDA İSTİHDAM EDİLEN KİŞİ SAYISI </a:t>
            </a:r>
          </a:p>
          <a:p>
            <a:pPr lvl="1"/>
            <a:r>
              <a:rPr lang="tr-TR" sz="1200" dirty="0">
                <a:latin typeface="Comic Sans MS" panose="030F0702030302020204" pitchFamily="66" charset="0"/>
              </a:rPr>
              <a:t>4.4. LİSANSLANAN PATENT / FAYDALI MODEL / ENDÜSTRİYEL TASARIM </a:t>
            </a:r>
            <a:r>
              <a:rPr lang="tr-TR" sz="1200" dirty="0" smtClean="0">
                <a:latin typeface="Comic Sans MS" panose="030F0702030302020204" pitchFamily="66" charset="0"/>
              </a:rPr>
              <a:t>SAYISI</a:t>
            </a:r>
            <a:endParaRPr lang="tr-TR" sz="1200" dirty="0">
              <a:latin typeface="Comic Sans MS" panose="030F0702030302020204" pitchFamily="66" charset="0"/>
            </a:endParaRPr>
          </a:p>
        </p:txBody>
      </p:sp>
    </p:spTree>
    <p:extLst>
      <p:ext uri="{BB962C8B-B14F-4D97-AF65-F5344CB8AC3E}">
        <p14:creationId xmlns:p14="http://schemas.microsoft.com/office/powerpoint/2010/main" val="1308169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76806"/>
            <a:ext cx="12192000" cy="706964"/>
          </a:xfrm>
        </p:spPr>
        <p:txBody>
          <a:bodyPr>
            <a:normAutofit/>
          </a:bodyPr>
          <a:lstStyle/>
          <a:p>
            <a:pPr algn="ctr" fontAlgn="b"/>
            <a:r>
              <a:rPr lang="tr-TR" sz="2800" b="1" i="1" dirty="0">
                <a:solidFill>
                  <a:srgbClr val="000000"/>
                </a:solidFill>
                <a:latin typeface="Comic Sans MS" panose="030F0702030302020204" pitchFamily="66" charset="0"/>
                <a:cs typeface="Arial" panose="020B0604020202020204" pitchFamily="34" charset="0"/>
              </a:rPr>
              <a:t>Maltepe Üniversitesi ve Endekslerdeki yerimiz</a:t>
            </a:r>
            <a:endParaRPr lang="tr-TR" sz="2800" b="1" dirty="0">
              <a:solidFill>
                <a:srgbClr val="000000"/>
              </a:solidFill>
              <a:latin typeface="Comic Sans MS" panose="030F0702030302020204" pitchFamily="66" charset="0"/>
            </a:endParaRPr>
          </a:p>
        </p:txBody>
      </p:sp>
      <p:sp>
        <p:nvSpPr>
          <p:cNvPr id="4" name="Metin kutusu 3"/>
          <p:cNvSpPr txBox="1"/>
          <p:nvPr/>
        </p:nvSpPr>
        <p:spPr>
          <a:xfrm>
            <a:off x="2491988" y="1399721"/>
            <a:ext cx="7208023" cy="5170646"/>
          </a:xfrm>
          <a:prstGeom prst="rect">
            <a:avLst/>
          </a:prstGeom>
          <a:noFill/>
        </p:spPr>
        <p:txBody>
          <a:bodyPr wrap="square" rtlCol="0">
            <a:spAutoFit/>
          </a:bodyPr>
          <a:lstStyle/>
          <a:p>
            <a:pPr marL="1257300" lvl="2" indent="-342900">
              <a:buFont typeface="Wingdings" panose="05000000000000000000" pitchFamily="2" charset="2"/>
              <a:buChar char="Ø"/>
            </a:pPr>
            <a:r>
              <a:rPr lang="tr-TR" sz="2400" dirty="0" smtClean="0">
                <a:latin typeface="Comic Sans MS" panose="030F0702030302020204" pitchFamily="66" charset="0"/>
              </a:rPr>
              <a:t>Times </a:t>
            </a:r>
            <a:r>
              <a:rPr lang="tr-TR" sz="2400" dirty="0" err="1" smtClean="0">
                <a:latin typeface="Comic Sans MS" panose="030F0702030302020204" pitchFamily="66" charset="0"/>
              </a:rPr>
              <a:t>Higher</a:t>
            </a:r>
            <a:r>
              <a:rPr lang="tr-TR" sz="2400" dirty="0" smtClean="0">
                <a:latin typeface="Comic Sans MS" panose="030F0702030302020204" pitchFamily="66" charset="0"/>
              </a:rPr>
              <a:t> </a:t>
            </a:r>
            <a:r>
              <a:rPr lang="tr-TR" sz="2400" dirty="0" err="1" smtClean="0">
                <a:latin typeface="Comic Sans MS" panose="030F0702030302020204" pitchFamily="66" charset="0"/>
              </a:rPr>
              <a:t>Education</a:t>
            </a:r>
            <a:r>
              <a:rPr lang="tr-TR" sz="2400" dirty="0" smtClean="0">
                <a:latin typeface="Comic Sans MS" panose="030F0702030302020204" pitchFamily="66" charset="0"/>
              </a:rPr>
              <a:t> – THE </a:t>
            </a:r>
          </a:p>
          <a:p>
            <a:pPr lvl="2"/>
            <a:r>
              <a:rPr lang="tr-TR" sz="2400" dirty="0" smtClean="0">
                <a:latin typeface="Comic Sans MS" panose="030F0702030302020204" pitchFamily="66" charset="0"/>
              </a:rPr>
              <a:t> </a:t>
            </a:r>
          </a:p>
          <a:p>
            <a:pPr marL="1257300" lvl="2" indent="-342900">
              <a:buFont typeface="Wingdings" panose="05000000000000000000" pitchFamily="2" charset="2"/>
              <a:buChar char="Ø"/>
            </a:pPr>
            <a:r>
              <a:rPr lang="tr-TR" sz="2400" dirty="0" smtClean="0">
                <a:latin typeface="Comic Sans MS" panose="030F0702030302020204" pitchFamily="66" charset="0"/>
              </a:rPr>
              <a:t>URAP</a:t>
            </a:r>
          </a:p>
          <a:p>
            <a:pPr lvl="2"/>
            <a:endParaRPr lang="tr-TR" sz="2400" dirty="0" smtClean="0">
              <a:latin typeface="Comic Sans MS" panose="030F0702030302020204" pitchFamily="66" charset="0"/>
            </a:endParaRPr>
          </a:p>
          <a:p>
            <a:pPr marL="1257300" lvl="2" indent="-342900">
              <a:buFont typeface="Wingdings" panose="05000000000000000000" pitchFamily="2" charset="2"/>
              <a:buChar char="Ø"/>
            </a:pPr>
            <a:r>
              <a:rPr lang="tr-TR" sz="2400" dirty="0" smtClean="0">
                <a:latin typeface="Comic Sans MS" panose="030F0702030302020204" pitchFamily="66" charset="0"/>
              </a:rPr>
              <a:t>QS</a:t>
            </a:r>
          </a:p>
          <a:p>
            <a:pPr lvl="2"/>
            <a:endParaRPr lang="tr-TR" sz="2400" dirty="0" smtClean="0">
              <a:latin typeface="Comic Sans MS" panose="030F0702030302020204" pitchFamily="66" charset="0"/>
            </a:endParaRPr>
          </a:p>
          <a:p>
            <a:pPr marL="1257300" lvl="2" indent="-342900">
              <a:buFont typeface="Wingdings" panose="05000000000000000000" pitchFamily="2" charset="2"/>
              <a:buChar char="Ø"/>
            </a:pPr>
            <a:r>
              <a:rPr lang="tr-TR" sz="2400" dirty="0" err="1" smtClean="0">
                <a:latin typeface="Comic Sans MS" panose="030F0702030302020204" pitchFamily="66" charset="0"/>
              </a:rPr>
              <a:t>Webometrics</a:t>
            </a:r>
            <a:endParaRPr lang="tr-TR" sz="2400" dirty="0" smtClean="0">
              <a:latin typeface="Comic Sans MS" panose="030F0702030302020204" pitchFamily="66" charset="0"/>
            </a:endParaRPr>
          </a:p>
          <a:p>
            <a:pPr lvl="2"/>
            <a:endParaRPr lang="tr-TR" sz="2400" dirty="0" smtClean="0">
              <a:latin typeface="Comic Sans MS" panose="030F0702030302020204" pitchFamily="66" charset="0"/>
            </a:endParaRPr>
          </a:p>
          <a:p>
            <a:pPr marL="1257300" lvl="2" indent="-342900">
              <a:buFont typeface="Wingdings" panose="05000000000000000000" pitchFamily="2" charset="2"/>
              <a:buChar char="Ø"/>
            </a:pPr>
            <a:r>
              <a:rPr lang="tr-TR" sz="2400" dirty="0" smtClean="0">
                <a:latin typeface="Comic Sans MS" panose="030F0702030302020204" pitchFamily="66" charset="0"/>
              </a:rPr>
              <a:t>ARWU</a:t>
            </a:r>
          </a:p>
          <a:p>
            <a:pPr marL="1257300" lvl="2" indent="-342900">
              <a:buFont typeface="Wingdings" panose="05000000000000000000" pitchFamily="2" charset="2"/>
              <a:buChar char="Ø"/>
            </a:pPr>
            <a:endParaRPr lang="tr-TR" sz="2400" dirty="0" smtClean="0">
              <a:latin typeface="Comic Sans MS" panose="030F0702030302020204" pitchFamily="66" charset="0"/>
            </a:endParaRPr>
          </a:p>
          <a:p>
            <a:pPr marL="1257300" lvl="2" indent="-342900">
              <a:buFont typeface="Wingdings" panose="05000000000000000000" pitchFamily="2" charset="2"/>
              <a:buChar char="Ø"/>
            </a:pPr>
            <a:r>
              <a:rPr lang="tr-TR" sz="2400" dirty="0" smtClean="0">
                <a:latin typeface="Comic Sans MS" panose="030F0702030302020204" pitchFamily="66" charset="0"/>
              </a:rPr>
              <a:t>CWUR</a:t>
            </a:r>
          </a:p>
          <a:p>
            <a:pPr lvl="2"/>
            <a:endParaRPr lang="tr-TR" sz="2400" dirty="0" smtClean="0">
              <a:latin typeface="Comic Sans MS" panose="030F0702030302020204" pitchFamily="66" charset="0"/>
            </a:endParaRPr>
          </a:p>
          <a:p>
            <a:pPr marL="1257300" lvl="2" indent="-342900">
              <a:buFont typeface="Wingdings" panose="05000000000000000000" pitchFamily="2" charset="2"/>
              <a:buChar char="Ø"/>
            </a:pPr>
            <a:r>
              <a:rPr lang="tr-TR" sz="2400" dirty="0" smtClean="0">
                <a:latin typeface="Comic Sans MS" panose="030F0702030302020204" pitchFamily="66" charset="0"/>
              </a:rPr>
              <a:t>TÜBİTAK – GYUE </a:t>
            </a:r>
          </a:p>
          <a:p>
            <a:pPr marL="342900" indent="-342900">
              <a:buFont typeface="Wingdings" panose="05000000000000000000" pitchFamily="2" charset="2"/>
              <a:buChar char="Ø"/>
            </a:pPr>
            <a:endParaRPr lang="tr-TR" dirty="0"/>
          </a:p>
        </p:txBody>
      </p:sp>
      <p:sp>
        <p:nvSpPr>
          <p:cNvPr id="3" name="Aşağı Ok 2"/>
          <p:cNvSpPr/>
          <p:nvPr/>
        </p:nvSpPr>
        <p:spPr>
          <a:xfrm>
            <a:off x="8587500" y="1399721"/>
            <a:ext cx="341745" cy="2924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13"/>
          <p:cNvSpPr/>
          <p:nvPr/>
        </p:nvSpPr>
        <p:spPr>
          <a:xfrm>
            <a:off x="8596732" y="2893043"/>
            <a:ext cx="341745" cy="2924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14"/>
          <p:cNvSpPr/>
          <p:nvPr/>
        </p:nvSpPr>
        <p:spPr>
          <a:xfrm>
            <a:off x="8562100" y="3552482"/>
            <a:ext cx="341745" cy="2924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Aşağı Ok 15"/>
          <p:cNvSpPr/>
          <p:nvPr/>
        </p:nvSpPr>
        <p:spPr>
          <a:xfrm>
            <a:off x="8596732" y="4439213"/>
            <a:ext cx="341745" cy="2924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Aşağı Ok 16"/>
          <p:cNvSpPr/>
          <p:nvPr/>
        </p:nvSpPr>
        <p:spPr>
          <a:xfrm>
            <a:off x="8580567" y="5147656"/>
            <a:ext cx="341745" cy="2924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Aşağı Ok 17"/>
          <p:cNvSpPr/>
          <p:nvPr/>
        </p:nvSpPr>
        <p:spPr>
          <a:xfrm>
            <a:off x="8580567" y="5851489"/>
            <a:ext cx="341745" cy="2924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Yukarı Ok 18"/>
          <p:cNvSpPr/>
          <p:nvPr/>
        </p:nvSpPr>
        <p:spPr>
          <a:xfrm>
            <a:off x="8612899" y="2205406"/>
            <a:ext cx="290946" cy="32069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31087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76806"/>
            <a:ext cx="12192000" cy="706964"/>
          </a:xfrm>
        </p:spPr>
        <p:txBody>
          <a:bodyPr>
            <a:normAutofit/>
          </a:bodyPr>
          <a:lstStyle/>
          <a:p>
            <a:pPr algn="ctr" fontAlgn="b"/>
            <a:r>
              <a:rPr lang="tr-TR" sz="2800" b="1" i="1" dirty="0">
                <a:solidFill>
                  <a:srgbClr val="000000"/>
                </a:solidFill>
                <a:latin typeface="Comic Sans MS" panose="030F0702030302020204" pitchFamily="66" charset="0"/>
                <a:cs typeface="Arial" panose="020B0604020202020204" pitchFamily="34" charset="0"/>
              </a:rPr>
              <a:t>Maltepe Üniversitesi ve </a:t>
            </a:r>
            <a:r>
              <a:rPr lang="tr-TR" sz="2800" b="1" i="1" dirty="0" smtClean="0">
                <a:solidFill>
                  <a:srgbClr val="000000"/>
                </a:solidFill>
                <a:latin typeface="Comic Sans MS" panose="030F0702030302020204" pitchFamily="66" charset="0"/>
                <a:cs typeface="Arial" panose="020B0604020202020204" pitchFamily="34" charset="0"/>
              </a:rPr>
              <a:t>URAP</a:t>
            </a:r>
            <a:endParaRPr lang="tr-TR" sz="2800" b="1" dirty="0">
              <a:solidFill>
                <a:srgbClr val="000000"/>
              </a:solidFill>
              <a:latin typeface="Comic Sans MS" panose="030F0702030302020204" pitchFamily="66" charset="0"/>
            </a:endParaRPr>
          </a:p>
        </p:txBody>
      </p:sp>
      <p:sp>
        <p:nvSpPr>
          <p:cNvPr id="4" name="Metin kutusu 3"/>
          <p:cNvSpPr txBox="1"/>
          <p:nvPr/>
        </p:nvSpPr>
        <p:spPr>
          <a:xfrm>
            <a:off x="804227" y="1455139"/>
            <a:ext cx="10695048" cy="2800767"/>
          </a:xfrm>
          <a:prstGeom prst="rect">
            <a:avLst/>
          </a:prstGeom>
          <a:noFill/>
        </p:spPr>
        <p:txBody>
          <a:bodyPr wrap="square" rtlCol="0">
            <a:spAutoFit/>
          </a:bodyPr>
          <a:lstStyle/>
          <a:p>
            <a:pPr algn="ctr"/>
            <a:r>
              <a:rPr lang="tr-TR" sz="1600" b="1" i="1" dirty="0" smtClean="0">
                <a:latin typeface="Comic Sans MS" panose="030F0702030302020204" pitchFamily="66" charset="0"/>
              </a:rPr>
              <a:t>URAP 2019-2020 </a:t>
            </a:r>
            <a:r>
              <a:rPr lang="tr-TR" sz="1600" b="1" i="1" dirty="0">
                <a:latin typeface="Comic Sans MS" panose="030F0702030302020204" pitchFamily="66" charset="0"/>
              </a:rPr>
              <a:t>2000 Yılından Önce Kurulan Tüm (</a:t>
            </a:r>
            <a:r>
              <a:rPr lang="tr-TR" sz="1600" b="1" i="1" dirty="0" smtClean="0">
                <a:latin typeface="Comic Sans MS" panose="030F0702030302020204" pitchFamily="66" charset="0"/>
              </a:rPr>
              <a:t>Devlet-Vakıf</a:t>
            </a:r>
            <a:r>
              <a:rPr lang="tr-TR" sz="1600" b="1" i="1" dirty="0">
                <a:latin typeface="Comic Sans MS" panose="030F0702030302020204" pitchFamily="66" charset="0"/>
              </a:rPr>
              <a:t>) Üniversiteler </a:t>
            </a:r>
            <a:r>
              <a:rPr lang="tr-TR" sz="1600" b="1" i="1" dirty="0" smtClean="0">
                <a:latin typeface="Comic Sans MS" panose="030F0702030302020204" pitchFamily="66" charset="0"/>
              </a:rPr>
              <a:t>Genel Sıralaması</a:t>
            </a:r>
            <a:r>
              <a:rPr lang="tr-TR" sz="1600" b="1" i="1" dirty="0">
                <a:latin typeface="Comic Sans MS" panose="030F0702030302020204" pitchFamily="66" charset="0"/>
              </a:rPr>
              <a:t>:  </a:t>
            </a:r>
            <a:endParaRPr lang="tr-TR" sz="1600" b="1" i="1" dirty="0" smtClean="0">
              <a:latin typeface="Comic Sans MS" panose="030F0702030302020204" pitchFamily="66" charset="0"/>
            </a:endParaRPr>
          </a:p>
          <a:p>
            <a:pPr algn="ctr"/>
            <a:r>
              <a:rPr lang="tr-TR" sz="1600" b="1" dirty="0" smtClean="0">
                <a:solidFill>
                  <a:srgbClr val="0070C0"/>
                </a:solidFill>
                <a:latin typeface="Comic Sans MS" panose="030F0702030302020204" pitchFamily="66" charset="0"/>
              </a:rPr>
              <a:t>71 Üniversite içinde </a:t>
            </a:r>
            <a:r>
              <a:rPr lang="tr-TR" sz="1600" b="1" u="sng" dirty="0" smtClean="0">
                <a:solidFill>
                  <a:srgbClr val="FF0000"/>
                </a:solidFill>
                <a:latin typeface="Comic Sans MS" panose="030F0702030302020204" pitchFamily="66" charset="0"/>
              </a:rPr>
              <a:t>67</a:t>
            </a:r>
            <a:r>
              <a:rPr lang="tr-TR" sz="1600" b="1" u="sng" dirty="0">
                <a:solidFill>
                  <a:srgbClr val="FF0000"/>
                </a:solidFill>
                <a:latin typeface="Comic Sans MS" panose="030F0702030302020204" pitchFamily="66" charset="0"/>
              </a:rPr>
              <a:t>. Sırada </a:t>
            </a:r>
            <a:r>
              <a:rPr lang="tr-TR" sz="1600" b="1" dirty="0">
                <a:latin typeface="Comic Sans MS" panose="030F0702030302020204" pitchFamily="66" charset="0"/>
              </a:rPr>
              <a:t>250 – 299 puan aralığında </a:t>
            </a:r>
          </a:p>
          <a:p>
            <a:pPr algn="ctr"/>
            <a:r>
              <a:rPr lang="tr-TR" sz="1600" dirty="0">
                <a:latin typeface="Comic Sans MS" panose="030F0702030302020204" pitchFamily="66" charset="0"/>
              </a:rPr>
              <a:t> </a:t>
            </a:r>
          </a:p>
          <a:p>
            <a:pPr algn="ctr"/>
            <a:r>
              <a:rPr lang="tr-TR" sz="1600" b="1" i="1" dirty="0">
                <a:latin typeface="Comic Sans MS" panose="030F0702030302020204" pitchFamily="66" charset="0"/>
              </a:rPr>
              <a:t>URAP </a:t>
            </a:r>
            <a:r>
              <a:rPr lang="tr-TR" sz="1600" b="1" i="1" dirty="0" smtClean="0">
                <a:latin typeface="Comic Sans MS" panose="030F0702030302020204" pitchFamily="66" charset="0"/>
              </a:rPr>
              <a:t>2019-2020 Tıp </a:t>
            </a:r>
            <a:r>
              <a:rPr lang="tr-TR" sz="1600" b="1" i="1" dirty="0">
                <a:latin typeface="Comic Sans MS" panose="030F0702030302020204" pitchFamily="66" charset="0"/>
              </a:rPr>
              <a:t>Fakültesi Olan Tüm (</a:t>
            </a:r>
            <a:r>
              <a:rPr lang="tr-TR" sz="1600" b="1" i="1" dirty="0" smtClean="0">
                <a:latin typeface="Comic Sans MS" panose="030F0702030302020204" pitchFamily="66" charset="0"/>
              </a:rPr>
              <a:t>Devlet-Vakıf</a:t>
            </a:r>
            <a:r>
              <a:rPr lang="tr-TR" sz="1600" b="1" i="1" dirty="0">
                <a:latin typeface="Comic Sans MS" panose="030F0702030302020204" pitchFamily="66" charset="0"/>
              </a:rPr>
              <a:t>) Üniversiteler Genel Sıralaması: </a:t>
            </a:r>
            <a:endParaRPr lang="tr-TR" sz="1600" b="1" i="1" dirty="0" smtClean="0">
              <a:latin typeface="Comic Sans MS" panose="030F0702030302020204" pitchFamily="66" charset="0"/>
            </a:endParaRPr>
          </a:p>
          <a:p>
            <a:pPr algn="ctr"/>
            <a:r>
              <a:rPr lang="tr-TR" sz="1600" b="1" dirty="0">
                <a:solidFill>
                  <a:srgbClr val="0070C0"/>
                </a:solidFill>
                <a:latin typeface="Comic Sans MS" panose="030F0702030302020204" pitchFamily="66" charset="0"/>
              </a:rPr>
              <a:t>80 Üniversite içinde </a:t>
            </a:r>
            <a:r>
              <a:rPr lang="tr-TR" sz="1600" b="1" u="sng" dirty="0">
                <a:solidFill>
                  <a:srgbClr val="FF0000"/>
                </a:solidFill>
                <a:latin typeface="Comic Sans MS" panose="030F0702030302020204" pitchFamily="66" charset="0"/>
              </a:rPr>
              <a:t>72. Sırada </a:t>
            </a:r>
            <a:r>
              <a:rPr lang="tr-TR" sz="1600" b="1" dirty="0">
                <a:latin typeface="Comic Sans MS" panose="030F0702030302020204" pitchFamily="66" charset="0"/>
              </a:rPr>
              <a:t>250 – 299 puan aralığında </a:t>
            </a:r>
          </a:p>
          <a:p>
            <a:pPr algn="ctr"/>
            <a:r>
              <a:rPr lang="tr-TR" sz="1600" dirty="0">
                <a:latin typeface="Comic Sans MS" panose="030F0702030302020204" pitchFamily="66" charset="0"/>
              </a:rPr>
              <a:t> </a:t>
            </a:r>
          </a:p>
          <a:p>
            <a:pPr algn="ctr"/>
            <a:r>
              <a:rPr lang="tr-TR" sz="1600" b="1" i="1" dirty="0">
                <a:latin typeface="Comic Sans MS" panose="030F0702030302020204" pitchFamily="66" charset="0"/>
              </a:rPr>
              <a:t>URAP </a:t>
            </a:r>
            <a:r>
              <a:rPr lang="tr-TR" sz="1600" b="1" i="1" dirty="0" smtClean="0">
                <a:latin typeface="Comic Sans MS" panose="030F0702030302020204" pitchFamily="66" charset="0"/>
              </a:rPr>
              <a:t>2019-2020 Vakıf </a:t>
            </a:r>
            <a:r>
              <a:rPr lang="tr-TR" sz="1600" b="1" i="1" dirty="0">
                <a:latin typeface="Comic Sans MS" panose="030F0702030302020204" pitchFamily="66" charset="0"/>
              </a:rPr>
              <a:t>Üniversiteleri Genel Sıralaması: </a:t>
            </a:r>
            <a:endParaRPr lang="tr-TR" sz="1600" b="1" i="1" dirty="0" smtClean="0">
              <a:latin typeface="Comic Sans MS" panose="030F0702030302020204" pitchFamily="66" charset="0"/>
            </a:endParaRPr>
          </a:p>
          <a:p>
            <a:pPr algn="ctr"/>
            <a:r>
              <a:rPr lang="tr-TR" sz="1600" b="1" dirty="0">
                <a:solidFill>
                  <a:srgbClr val="0070C0"/>
                </a:solidFill>
                <a:latin typeface="Comic Sans MS" panose="030F0702030302020204" pitchFamily="66" charset="0"/>
              </a:rPr>
              <a:t>58 Üniversite içinde </a:t>
            </a:r>
            <a:r>
              <a:rPr lang="tr-TR" sz="1600" b="1" u="sng" dirty="0" smtClean="0">
                <a:solidFill>
                  <a:srgbClr val="FF0000"/>
                </a:solidFill>
                <a:latin typeface="Comic Sans MS" panose="030F0702030302020204" pitchFamily="66" charset="0"/>
              </a:rPr>
              <a:t>31</a:t>
            </a:r>
            <a:r>
              <a:rPr lang="tr-TR" sz="1600" b="1" u="sng" dirty="0">
                <a:solidFill>
                  <a:srgbClr val="FF0000"/>
                </a:solidFill>
                <a:latin typeface="Comic Sans MS" panose="030F0702030302020204" pitchFamily="66" charset="0"/>
              </a:rPr>
              <a:t>.</a:t>
            </a:r>
            <a:r>
              <a:rPr lang="tr-TR" sz="1600" b="1" dirty="0">
                <a:solidFill>
                  <a:srgbClr val="FF0000"/>
                </a:solidFill>
                <a:latin typeface="Comic Sans MS" panose="030F0702030302020204" pitchFamily="66" charset="0"/>
              </a:rPr>
              <a:t> Sırada </a:t>
            </a:r>
            <a:r>
              <a:rPr lang="tr-TR" sz="1600" b="1" dirty="0">
                <a:latin typeface="Comic Sans MS" panose="030F0702030302020204" pitchFamily="66" charset="0"/>
              </a:rPr>
              <a:t>250 – 299 puan aralığında</a:t>
            </a:r>
            <a:r>
              <a:rPr lang="tr-TR" sz="1600" dirty="0">
                <a:latin typeface="Comic Sans MS" panose="030F0702030302020204" pitchFamily="66" charset="0"/>
              </a:rPr>
              <a:t> </a:t>
            </a:r>
            <a:endParaRPr lang="tr-TR" sz="1600" dirty="0" smtClean="0">
              <a:latin typeface="Comic Sans MS" panose="030F0702030302020204" pitchFamily="66" charset="0"/>
            </a:endParaRPr>
          </a:p>
          <a:p>
            <a:pPr algn="ctr"/>
            <a:r>
              <a:rPr lang="tr-TR" sz="1600" dirty="0">
                <a:latin typeface="Comic Sans MS" panose="030F0702030302020204" pitchFamily="66" charset="0"/>
              </a:rPr>
              <a:t> </a:t>
            </a:r>
          </a:p>
          <a:p>
            <a:pPr algn="ctr"/>
            <a:r>
              <a:rPr lang="tr-TR" sz="1600" b="1" i="1" dirty="0">
                <a:latin typeface="Comic Sans MS" panose="030F0702030302020204" pitchFamily="66" charset="0"/>
              </a:rPr>
              <a:t>URAP 2019-2020 </a:t>
            </a:r>
            <a:r>
              <a:rPr lang="tr-TR" sz="1600" b="1" i="1" dirty="0" smtClean="0">
                <a:latin typeface="Comic Sans MS" panose="030F0702030302020204" pitchFamily="66" charset="0"/>
              </a:rPr>
              <a:t>Tüm </a:t>
            </a:r>
            <a:r>
              <a:rPr lang="tr-TR" sz="1600" b="1" i="1" dirty="0">
                <a:latin typeface="Comic Sans MS" panose="030F0702030302020204" pitchFamily="66" charset="0"/>
              </a:rPr>
              <a:t>Üniversitelerin Genel Puan Tablosu: </a:t>
            </a:r>
            <a:endParaRPr lang="tr-TR" sz="1600" b="1" i="1" dirty="0" smtClean="0">
              <a:latin typeface="Comic Sans MS" panose="030F0702030302020204" pitchFamily="66" charset="0"/>
            </a:endParaRPr>
          </a:p>
          <a:p>
            <a:pPr algn="ctr"/>
            <a:r>
              <a:rPr lang="tr-TR" sz="1600" b="1" dirty="0">
                <a:solidFill>
                  <a:srgbClr val="0070C0"/>
                </a:solidFill>
                <a:latin typeface="Comic Sans MS" panose="030F0702030302020204" pitchFamily="66" charset="0"/>
              </a:rPr>
              <a:t>166 Üniversite içinde </a:t>
            </a:r>
            <a:r>
              <a:rPr lang="tr-TR" sz="1600" b="1" u="sng" dirty="0">
                <a:solidFill>
                  <a:srgbClr val="FF0000"/>
                </a:solidFill>
                <a:latin typeface="Comic Sans MS" panose="030F0702030302020204" pitchFamily="66" charset="0"/>
              </a:rPr>
              <a:t>131. Sırada </a:t>
            </a:r>
            <a:r>
              <a:rPr lang="tr-TR" sz="1600" b="1" dirty="0" smtClean="0">
                <a:latin typeface="Comic Sans MS" panose="030F0702030302020204" pitchFamily="66" charset="0"/>
              </a:rPr>
              <a:t>olup, toplam </a:t>
            </a:r>
            <a:r>
              <a:rPr lang="tr-TR" sz="1600" b="1" dirty="0">
                <a:latin typeface="Comic Sans MS" panose="030F0702030302020204" pitchFamily="66" charset="0"/>
              </a:rPr>
              <a:t>puanı 259.68’dur</a:t>
            </a:r>
            <a:r>
              <a:rPr lang="tr-TR" sz="1600" b="1" dirty="0" smtClean="0">
                <a:latin typeface="Comic Sans MS" panose="030F0702030302020204" pitchFamily="66" charset="0"/>
              </a:rPr>
              <a:t>.</a:t>
            </a:r>
          </a:p>
        </p:txBody>
      </p:sp>
      <p:graphicFrame>
        <p:nvGraphicFramePr>
          <p:cNvPr id="13" name="Tablo 12"/>
          <p:cNvGraphicFramePr>
            <a:graphicFrameLocks noGrp="1"/>
          </p:cNvGraphicFramePr>
          <p:nvPr>
            <p:extLst>
              <p:ext uri="{D42A27DB-BD31-4B8C-83A1-F6EECF244321}">
                <p14:modId xmlns:p14="http://schemas.microsoft.com/office/powerpoint/2010/main" val="875713391"/>
              </p:ext>
            </p:extLst>
          </p:nvPr>
        </p:nvGraphicFramePr>
        <p:xfrm>
          <a:off x="789709" y="4682358"/>
          <a:ext cx="10709565" cy="1160494"/>
        </p:xfrm>
        <a:graphic>
          <a:graphicData uri="http://schemas.openxmlformats.org/drawingml/2006/table">
            <a:tbl>
              <a:tblPr firstRow="1" firstCol="1" bandRow="1">
                <a:tableStyleId>{5C22544A-7EE6-4342-B048-85BDC9FD1C3A}</a:tableStyleId>
              </a:tblPr>
              <a:tblGrid>
                <a:gridCol w="1570394">
                  <a:extLst>
                    <a:ext uri="{9D8B030D-6E8A-4147-A177-3AD203B41FA5}">
                      <a16:colId xmlns:a16="http://schemas.microsoft.com/office/drawing/2014/main" val="1307803341"/>
                    </a:ext>
                  </a:extLst>
                </a:gridCol>
                <a:gridCol w="1544649">
                  <a:extLst>
                    <a:ext uri="{9D8B030D-6E8A-4147-A177-3AD203B41FA5}">
                      <a16:colId xmlns:a16="http://schemas.microsoft.com/office/drawing/2014/main" val="4236088011"/>
                    </a:ext>
                  </a:extLst>
                </a:gridCol>
                <a:gridCol w="2111019">
                  <a:extLst>
                    <a:ext uri="{9D8B030D-6E8A-4147-A177-3AD203B41FA5}">
                      <a16:colId xmlns:a16="http://schemas.microsoft.com/office/drawing/2014/main" val="61005301"/>
                    </a:ext>
                  </a:extLst>
                </a:gridCol>
                <a:gridCol w="2136765">
                  <a:extLst>
                    <a:ext uri="{9D8B030D-6E8A-4147-A177-3AD203B41FA5}">
                      <a16:colId xmlns:a16="http://schemas.microsoft.com/office/drawing/2014/main" val="2240783727"/>
                    </a:ext>
                  </a:extLst>
                </a:gridCol>
                <a:gridCol w="2111019">
                  <a:extLst>
                    <a:ext uri="{9D8B030D-6E8A-4147-A177-3AD203B41FA5}">
                      <a16:colId xmlns:a16="http://schemas.microsoft.com/office/drawing/2014/main" val="1138481245"/>
                    </a:ext>
                  </a:extLst>
                </a:gridCol>
                <a:gridCol w="1235719">
                  <a:extLst>
                    <a:ext uri="{9D8B030D-6E8A-4147-A177-3AD203B41FA5}">
                      <a16:colId xmlns:a16="http://schemas.microsoft.com/office/drawing/2014/main" val="49382748"/>
                    </a:ext>
                  </a:extLst>
                </a:gridCol>
              </a:tblGrid>
              <a:tr h="700347">
                <a:tc>
                  <a:txBody>
                    <a:bodyPr/>
                    <a:lstStyle/>
                    <a:p>
                      <a:pPr algn="ctr">
                        <a:lnSpc>
                          <a:spcPct val="107000"/>
                        </a:lnSpc>
                        <a:spcAft>
                          <a:spcPts val="0"/>
                        </a:spcAft>
                      </a:pPr>
                      <a:r>
                        <a:rPr lang="tr-TR" sz="1400" dirty="0">
                          <a:solidFill>
                            <a:schemeClr val="tx1"/>
                          </a:solidFill>
                          <a:effectLst/>
                          <a:latin typeface="Comic Sans MS" panose="030F0702030302020204" pitchFamily="66" charset="0"/>
                        </a:rPr>
                        <a:t>Makale Puanı(1)</a:t>
                      </a:r>
                      <a:endParaRPr lang="tr-TR"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400" dirty="0">
                          <a:solidFill>
                            <a:schemeClr val="tx1"/>
                          </a:solidFill>
                          <a:effectLst/>
                          <a:latin typeface="Comic Sans MS" panose="030F0702030302020204" pitchFamily="66" charset="0"/>
                        </a:rPr>
                        <a:t>Atıf Puanı(2)</a:t>
                      </a:r>
                      <a:endParaRPr lang="tr-TR"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400" dirty="0">
                          <a:solidFill>
                            <a:schemeClr val="tx1"/>
                          </a:solidFill>
                          <a:effectLst/>
                          <a:latin typeface="Comic Sans MS" panose="030F0702030302020204" pitchFamily="66" charset="0"/>
                        </a:rPr>
                        <a:t>Bilimsel Doküman Puanı(3)</a:t>
                      </a:r>
                      <a:endParaRPr lang="tr-TR"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400" dirty="0">
                          <a:solidFill>
                            <a:schemeClr val="tx1"/>
                          </a:solidFill>
                          <a:effectLst/>
                          <a:latin typeface="Comic Sans MS" panose="030F0702030302020204" pitchFamily="66" charset="0"/>
                        </a:rPr>
                        <a:t>Doktora (Mezun+% Öğrenci) Puanı(4)</a:t>
                      </a:r>
                      <a:endParaRPr lang="tr-TR"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400" dirty="0">
                          <a:solidFill>
                            <a:schemeClr val="tx1"/>
                          </a:solidFill>
                          <a:effectLst/>
                          <a:latin typeface="Comic Sans MS" panose="030F0702030302020204" pitchFamily="66" charset="0"/>
                        </a:rPr>
                        <a:t>Öğretim Üyesi / Öğrenci Puanı(5)</a:t>
                      </a:r>
                      <a:endParaRPr lang="tr-TR"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400" dirty="0">
                          <a:solidFill>
                            <a:schemeClr val="tx1"/>
                          </a:solidFill>
                          <a:effectLst/>
                          <a:latin typeface="Comic Sans MS" panose="030F0702030302020204" pitchFamily="66" charset="0"/>
                        </a:rPr>
                        <a:t>Toplam</a:t>
                      </a:r>
                      <a:endParaRPr lang="tr-TR"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55618249"/>
                  </a:ext>
                </a:extLst>
              </a:tr>
              <a:tr h="460147">
                <a:tc>
                  <a:txBody>
                    <a:bodyPr/>
                    <a:lstStyle/>
                    <a:p>
                      <a:pPr algn="ctr">
                        <a:lnSpc>
                          <a:spcPct val="107000"/>
                        </a:lnSpc>
                        <a:spcAft>
                          <a:spcPts val="0"/>
                        </a:spcAft>
                      </a:pPr>
                      <a:r>
                        <a:rPr lang="tr-TR" sz="1400" b="1" dirty="0">
                          <a:solidFill>
                            <a:schemeClr val="tx1"/>
                          </a:solidFill>
                          <a:effectLst/>
                          <a:latin typeface="Comic Sans MS" panose="030F0702030302020204" pitchFamily="66" charset="0"/>
                        </a:rPr>
                        <a:t>27.88</a:t>
                      </a:r>
                      <a:endParaRPr lang="tr-TR" sz="14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solidFill>
                      <a:schemeClr val="bg1">
                        <a:lumMod val="85000"/>
                      </a:schemeClr>
                    </a:solidFill>
                  </a:tcPr>
                </a:tc>
                <a:tc>
                  <a:txBody>
                    <a:bodyPr/>
                    <a:lstStyle/>
                    <a:p>
                      <a:pPr algn="ctr">
                        <a:lnSpc>
                          <a:spcPct val="107000"/>
                        </a:lnSpc>
                        <a:spcAft>
                          <a:spcPts val="0"/>
                        </a:spcAft>
                      </a:pPr>
                      <a:r>
                        <a:rPr lang="tr-TR" sz="1400" b="1" dirty="0">
                          <a:solidFill>
                            <a:schemeClr val="tx1"/>
                          </a:solidFill>
                          <a:effectLst/>
                          <a:latin typeface="Comic Sans MS" panose="030F0702030302020204" pitchFamily="66" charset="0"/>
                        </a:rPr>
                        <a:t>45.46</a:t>
                      </a:r>
                      <a:endParaRPr lang="tr-TR" sz="14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solidFill>
                      <a:schemeClr val="bg1">
                        <a:lumMod val="85000"/>
                      </a:schemeClr>
                    </a:solidFill>
                  </a:tcPr>
                </a:tc>
                <a:tc>
                  <a:txBody>
                    <a:bodyPr/>
                    <a:lstStyle/>
                    <a:p>
                      <a:pPr algn="ctr">
                        <a:lnSpc>
                          <a:spcPct val="107000"/>
                        </a:lnSpc>
                        <a:spcAft>
                          <a:spcPts val="0"/>
                        </a:spcAft>
                      </a:pPr>
                      <a:r>
                        <a:rPr lang="tr-TR" sz="1400" b="1" dirty="0">
                          <a:solidFill>
                            <a:schemeClr val="tx1"/>
                          </a:solidFill>
                          <a:effectLst/>
                          <a:latin typeface="Comic Sans MS" panose="030F0702030302020204" pitchFamily="66" charset="0"/>
                        </a:rPr>
                        <a:t>48.98</a:t>
                      </a:r>
                      <a:endParaRPr lang="tr-TR" sz="14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solidFill>
                      <a:schemeClr val="bg1">
                        <a:lumMod val="85000"/>
                      </a:schemeClr>
                    </a:solidFill>
                  </a:tcPr>
                </a:tc>
                <a:tc>
                  <a:txBody>
                    <a:bodyPr/>
                    <a:lstStyle/>
                    <a:p>
                      <a:pPr algn="ctr">
                        <a:lnSpc>
                          <a:spcPct val="107000"/>
                        </a:lnSpc>
                        <a:spcAft>
                          <a:spcPts val="0"/>
                        </a:spcAft>
                      </a:pPr>
                      <a:r>
                        <a:rPr lang="tr-TR" sz="1400" b="1" dirty="0">
                          <a:solidFill>
                            <a:schemeClr val="tx1"/>
                          </a:solidFill>
                          <a:effectLst/>
                          <a:latin typeface="Comic Sans MS" panose="030F0702030302020204" pitchFamily="66" charset="0"/>
                        </a:rPr>
                        <a:t>84.53</a:t>
                      </a:r>
                      <a:endParaRPr lang="tr-TR" sz="14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solidFill>
                      <a:schemeClr val="bg1">
                        <a:lumMod val="85000"/>
                      </a:schemeClr>
                    </a:solidFill>
                  </a:tcPr>
                </a:tc>
                <a:tc>
                  <a:txBody>
                    <a:bodyPr/>
                    <a:lstStyle/>
                    <a:p>
                      <a:pPr algn="ctr">
                        <a:lnSpc>
                          <a:spcPct val="107000"/>
                        </a:lnSpc>
                        <a:spcAft>
                          <a:spcPts val="0"/>
                        </a:spcAft>
                      </a:pPr>
                      <a:r>
                        <a:rPr lang="tr-TR" sz="1400" b="1" dirty="0">
                          <a:solidFill>
                            <a:schemeClr val="tx1"/>
                          </a:solidFill>
                          <a:effectLst/>
                          <a:latin typeface="Comic Sans MS" panose="030F0702030302020204" pitchFamily="66" charset="0"/>
                        </a:rPr>
                        <a:t>52.84</a:t>
                      </a:r>
                      <a:endParaRPr lang="tr-TR" sz="14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solidFill>
                      <a:schemeClr val="bg1">
                        <a:lumMod val="85000"/>
                      </a:schemeClr>
                    </a:solidFill>
                  </a:tcPr>
                </a:tc>
                <a:tc>
                  <a:txBody>
                    <a:bodyPr/>
                    <a:lstStyle/>
                    <a:p>
                      <a:pPr algn="ctr">
                        <a:lnSpc>
                          <a:spcPct val="107000"/>
                        </a:lnSpc>
                        <a:spcAft>
                          <a:spcPts val="0"/>
                        </a:spcAft>
                      </a:pPr>
                      <a:r>
                        <a:rPr lang="tr-TR" sz="1400" b="1" dirty="0">
                          <a:solidFill>
                            <a:schemeClr val="tx1"/>
                          </a:solidFill>
                          <a:effectLst/>
                          <a:latin typeface="Comic Sans MS" panose="030F0702030302020204" pitchFamily="66" charset="0"/>
                        </a:rPr>
                        <a:t>259.68</a:t>
                      </a:r>
                      <a:endParaRPr lang="tr-TR" sz="14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450" marR="44450" marT="0" marB="0" anchor="ctr">
                    <a:solidFill>
                      <a:schemeClr val="bg1">
                        <a:lumMod val="85000"/>
                      </a:schemeClr>
                    </a:solidFill>
                  </a:tcPr>
                </a:tc>
                <a:extLst>
                  <a:ext uri="{0D108BD9-81ED-4DB2-BD59-A6C34878D82A}">
                    <a16:rowId xmlns:a16="http://schemas.microsoft.com/office/drawing/2014/main" val="2134757035"/>
                  </a:ext>
                </a:extLst>
              </a:tr>
            </a:tbl>
          </a:graphicData>
        </a:graphic>
      </p:graphicFrame>
      <p:sp>
        <p:nvSpPr>
          <p:cNvPr id="9" name="Metin kutusu 8"/>
          <p:cNvSpPr txBox="1"/>
          <p:nvPr/>
        </p:nvSpPr>
        <p:spPr>
          <a:xfrm>
            <a:off x="789709" y="4296389"/>
            <a:ext cx="3214255" cy="307777"/>
          </a:xfrm>
          <a:prstGeom prst="rect">
            <a:avLst/>
          </a:prstGeom>
          <a:noFill/>
        </p:spPr>
        <p:txBody>
          <a:bodyPr wrap="square" rtlCol="0">
            <a:spAutoFit/>
          </a:bodyPr>
          <a:lstStyle/>
          <a:p>
            <a:r>
              <a:rPr lang="tr-TR" sz="1400" b="1" i="1" dirty="0" smtClean="0">
                <a:latin typeface="Comic Sans MS" panose="030F0702030302020204" pitchFamily="66" charset="0"/>
              </a:rPr>
              <a:t>Puan Dağılım </a:t>
            </a:r>
            <a:r>
              <a:rPr lang="tr-TR" sz="1400" b="1" i="1" dirty="0">
                <a:latin typeface="Comic Sans MS" panose="030F0702030302020204" pitchFamily="66" charset="0"/>
              </a:rPr>
              <a:t>T</a:t>
            </a:r>
            <a:r>
              <a:rPr lang="tr-TR" sz="1400" b="1" i="1" dirty="0" smtClean="0">
                <a:latin typeface="Comic Sans MS" panose="030F0702030302020204" pitchFamily="66" charset="0"/>
              </a:rPr>
              <a:t>ablosu</a:t>
            </a:r>
            <a:endParaRPr lang="tr-TR" sz="1400" b="1" i="1" dirty="0">
              <a:latin typeface="Comic Sans MS" panose="030F0702030302020204" pitchFamily="66" charset="0"/>
            </a:endParaRPr>
          </a:p>
        </p:txBody>
      </p:sp>
    </p:spTree>
    <p:extLst>
      <p:ext uri="{BB962C8B-B14F-4D97-AF65-F5344CB8AC3E}">
        <p14:creationId xmlns:p14="http://schemas.microsoft.com/office/powerpoint/2010/main" val="2071312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0327" y="1842655"/>
            <a:ext cx="11111346" cy="3624892"/>
          </a:xfrm>
        </p:spPr>
        <p:txBody>
          <a:bodyPr>
            <a:normAutofit fontScale="77500" lnSpcReduction="20000"/>
          </a:bodyPr>
          <a:lstStyle/>
          <a:p>
            <a:pPr marL="0" indent="0">
              <a:lnSpc>
                <a:spcPct val="150000"/>
              </a:lnSpc>
              <a:spcBef>
                <a:spcPts val="0"/>
              </a:spcBef>
              <a:buNone/>
            </a:pPr>
            <a:endParaRPr lang="tr-TR" dirty="0" smtClean="0">
              <a:cs typeface="Arial" panose="020B0604020202020204" pitchFamily="34" charset="0"/>
            </a:endParaRPr>
          </a:p>
          <a:p>
            <a:pPr marL="0" indent="0" algn="ctr">
              <a:lnSpc>
                <a:spcPct val="150000"/>
              </a:lnSpc>
              <a:spcBef>
                <a:spcPts val="0"/>
              </a:spcBef>
              <a:buNone/>
            </a:pPr>
            <a:r>
              <a:rPr lang="tr-TR" sz="4400" b="1" dirty="0" smtClean="0">
                <a:solidFill>
                  <a:srgbClr val="CC00CC"/>
                </a:solidFill>
                <a:latin typeface="Comic Sans MS" panose="030F0702030302020204" pitchFamily="66" charset="0"/>
                <a:cs typeface="Arial" panose="020B0604020202020204" pitchFamily="34" charset="0"/>
              </a:rPr>
              <a:t>Cumhurbaşkanlığı 11. Kalkınma Planı doğrultusunda MÜ için planlanan ve söz verilen çalışmalar </a:t>
            </a:r>
          </a:p>
          <a:p>
            <a:pPr marL="0" indent="0">
              <a:lnSpc>
                <a:spcPct val="150000"/>
              </a:lnSpc>
              <a:spcBef>
                <a:spcPts val="0"/>
              </a:spcBef>
              <a:buNone/>
            </a:pPr>
            <a:r>
              <a:rPr lang="tr-TR" sz="3600" dirty="0">
                <a:cs typeface="Arial" panose="020B0604020202020204" pitchFamily="34" charset="0"/>
              </a:rPr>
              <a:t/>
            </a:r>
            <a:br>
              <a:rPr lang="tr-TR" sz="3600" dirty="0">
                <a:cs typeface="Arial" panose="020B0604020202020204" pitchFamily="34" charset="0"/>
              </a:rPr>
            </a:br>
            <a:endParaRPr lang="tr-TR" sz="3600" dirty="0"/>
          </a:p>
        </p:txBody>
      </p:sp>
    </p:spTree>
    <p:extLst>
      <p:ext uri="{BB962C8B-B14F-4D97-AF65-F5344CB8AC3E}">
        <p14:creationId xmlns:p14="http://schemas.microsoft.com/office/powerpoint/2010/main" val="3448930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Comic Sans MS" panose="030F0702030302020204" pitchFamily="66" charset="0"/>
              </a:rPr>
              <a:t>11. Kalkınma Planı doğrultusunda</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latin typeface="Comic Sans MS" panose="030F0702030302020204" pitchFamily="66" charset="0"/>
              </a:rPr>
              <a:t>Teknopark İstanbul</a:t>
            </a:r>
            <a:r>
              <a:rPr lang="tr-TR" dirty="0" smtClean="0">
                <a:latin typeface="Comic Sans MS" panose="030F0702030302020204" pitchFamily="66" charset="0"/>
              </a:rPr>
              <a:t>’daki binamızda başlangıçta öncelikli alanlar şunlar olacaktır:</a:t>
            </a:r>
          </a:p>
          <a:p>
            <a:pPr marL="0" indent="0">
              <a:buNone/>
            </a:pPr>
            <a:endParaRPr lang="tr-TR" dirty="0" smtClean="0">
              <a:latin typeface="Comic Sans MS" panose="030F0702030302020204" pitchFamily="66" charset="0"/>
            </a:endParaRPr>
          </a:p>
          <a:p>
            <a:pPr marL="514350" indent="-514350">
              <a:buFont typeface="+mj-lt"/>
              <a:buAutoNum type="arabicPeriod"/>
            </a:pPr>
            <a:r>
              <a:rPr lang="tr-TR" dirty="0" smtClean="0">
                <a:latin typeface="Comic Sans MS" panose="030F0702030302020204" pitchFamily="66" charset="0"/>
              </a:rPr>
              <a:t>Kanser ve Kök Hücre Araştırmaları</a:t>
            </a:r>
          </a:p>
          <a:p>
            <a:pPr marL="514350" indent="-514350">
              <a:buFont typeface="+mj-lt"/>
              <a:buAutoNum type="arabicPeriod"/>
            </a:pPr>
            <a:r>
              <a:rPr lang="tr-TR" dirty="0">
                <a:latin typeface="Comic Sans MS" panose="030F0702030302020204" pitchFamily="66" charset="0"/>
              </a:rPr>
              <a:t>Kanser İmmünoterapi Merkezi </a:t>
            </a:r>
            <a:endParaRPr lang="tr-TR" dirty="0" smtClean="0">
              <a:latin typeface="Comic Sans MS" panose="030F0702030302020204" pitchFamily="66" charset="0"/>
            </a:endParaRPr>
          </a:p>
          <a:p>
            <a:pPr marL="514350" indent="-514350">
              <a:buFont typeface="+mj-lt"/>
              <a:buAutoNum type="arabicPeriod"/>
            </a:pPr>
            <a:r>
              <a:rPr lang="tr-TR" dirty="0">
                <a:latin typeface="Comic Sans MS" panose="030F0702030302020204" pitchFamily="66" charset="0"/>
              </a:rPr>
              <a:t>Çevre ve Enerji Teknolojileri </a:t>
            </a:r>
            <a:r>
              <a:rPr lang="tr-TR" dirty="0" smtClean="0">
                <a:latin typeface="Comic Sans MS" panose="030F0702030302020204" pitchFamily="66" charset="0"/>
              </a:rPr>
              <a:t>Araştırmaları (Enerji </a:t>
            </a:r>
            <a:r>
              <a:rPr lang="tr-TR" dirty="0">
                <a:latin typeface="Comic Sans MS" panose="030F0702030302020204" pitchFamily="66" charset="0"/>
              </a:rPr>
              <a:t>Depolama </a:t>
            </a:r>
            <a:r>
              <a:rPr lang="tr-TR" dirty="0" smtClean="0">
                <a:latin typeface="Comic Sans MS" panose="030F0702030302020204" pitchFamily="66" charset="0"/>
              </a:rPr>
              <a:t>Teknolojileri </a:t>
            </a:r>
            <a:r>
              <a:rPr lang="tr-TR" dirty="0">
                <a:latin typeface="Comic Sans MS" panose="030F0702030302020204" pitchFamily="66" charset="0"/>
              </a:rPr>
              <a:t>ve “</a:t>
            </a:r>
            <a:r>
              <a:rPr lang="tr-TR" dirty="0" err="1" smtClean="0">
                <a:latin typeface="Comic Sans MS" panose="030F0702030302020204" pitchFamily="66" charset="0"/>
              </a:rPr>
              <a:t>Sensör</a:t>
            </a:r>
            <a:r>
              <a:rPr lang="tr-TR" dirty="0">
                <a:latin typeface="Comic Sans MS" panose="030F0702030302020204" pitchFamily="66" charset="0"/>
              </a:rPr>
              <a:t> </a:t>
            </a:r>
            <a:r>
              <a:rPr lang="tr-TR" dirty="0" smtClean="0">
                <a:latin typeface="Comic Sans MS" panose="030F0702030302020204" pitchFamily="66" charset="0"/>
              </a:rPr>
              <a:t>Teknolojileri)</a:t>
            </a:r>
          </a:p>
          <a:p>
            <a:pPr marL="514350" indent="-514350">
              <a:buFont typeface="+mj-lt"/>
              <a:buAutoNum type="arabicPeriod"/>
            </a:pPr>
            <a:r>
              <a:rPr lang="tr-TR" dirty="0" smtClean="0">
                <a:latin typeface="Comic Sans MS" panose="030F0702030302020204" pitchFamily="66" charset="0"/>
              </a:rPr>
              <a:t>Havacılık Araştırmaları </a:t>
            </a:r>
            <a:r>
              <a:rPr lang="tr-TR" sz="2400" dirty="0" smtClean="0">
                <a:latin typeface="Comic Sans MS" panose="030F0702030302020204" pitchFamily="66" charset="0"/>
              </a:rPr>
              <a:t>(</a:t>
            </a:r>
            <a:r>
              <a:rPr lang="tr-TR" sz="2400" dirty="0">
                <a:latin typeface="Comic Sans MS" panose="030F0702030302020204" pitchFamily="66" charset="0"/>
                <a:ea typeface="Times New Roman" panose="02020603050405020304" pitchFamily="18" charset="0"/>
              </a:rPr>
              <a:t>TTO A.Ş. kuruluş sözleşmesinde de </a:t>
            </a:r>
            <a:r>
              <a:rPr lang="tr-TR" sz="2400" dirty="0" smtClean="0">
                <a:latin typeface="Comic Sans MS" panose="030F0702030302020204" pitchFamily="66" charset="0"/>
                <a:ea typeface="Times New Roman" panose="02020603050405020304" pitchFamily="18" charset="0"/>
              </a:rPr>
              <a:t>var) </a:t>
            </a:r>
            <a:endParaRPr lang="tr-TR" sz="2400" dirty="0" smtClean="0">
              <a:latin typeface="Comic Sans MS" panose="030F0702030302020204" pitchFamily="66" charset="0"/>
            </a:endParaRPr>
          </a:p>
          <a:p>
            <a:endParaRPr lang="tr-TR" dirty="0"/>
          </a:p>
        </p:txBody>
      </p:sp>
    </p:spTree>
    <p:extLst>
      <p:ext uri="{BB962C8B-B14F-4D97-AF65-F5344CB8AC3E}">
        <p14:creationId xmlns:p14="http://schemas.microsoft.com/office/powerpoint/2010/main" val="2599190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Comic Sans MS" panose="030F0702030302020204" pitchFamily="66" charset="0"/>
              </a:rPr>
              <a:t>11. Kalkınma Planı doğrultusunda</a:t>
            </a:r>
            <a:endParaRPr lang="tr-TR" dirty="0"/>
          </a:p>
        </p:txBody>
      </p:sp>
      <p:sp>
        <p:nvSpPr>
          <p:cNvPr id="3" name="İçerik Yer Tutucusu 2"/>
          <p:cNvSpPr>
            <a:spLocks noGrp="1"/>
          </p:cNvSpPr>
          <p:nvPr>
            <p:ph idx="1"/>
          </p:nvPr>
        </p:nvSpPr>
        <p:spPr/>
        <p:txBody>
          <a:bodyPr/>
          <a:lstStyle/>
          <a:p>
            <a:pPr marL="0" indent="0">
              <a:buNone/>
            </a:pPr>
            <a:r>
              <a:rPr lang="tr-TR" dirty="0" smtClean="0">
                <a:latin typeface="Comic Sans MS" panose="030F0702030302020204" pitchFamily="66" charset="0"/>
              </a:rPr>
              <a:t>Teknopark İstanbul’daki ofiste:</a:t>
            </a:r>
          </a:p>
          <a:p>
            <a:r>
              <a:rPr lang="tr-TR" dirty="0" err="1" smtClean="0">
                <a:latin typeface="Comic Sans MS" panose="030F0702030302020204" pitchFamily="66" charset="0"/>
              </a:rPr>
              <a:t>Bisatek</a:t>
            </a:r>
            <a:r>
              <a:rPr lang="tr-TR" dirty="0" smtClean="0">
                <a:latin typeface="Comic Sans MS" panose="030F0702030302020204" pitchFamily="66" charset="0"/>
              </a:rPr>
              <a:t> </a:t>
            </a:r>
            <a:r>
              <a:rPr lang="tr-TR" dirty="0">
                <a:latin typeface="Comic Sans MS" panose="030F0702030302020204" pitchFamily="66" charset="0"/>
              </a:rPr>
              <a:t>Bilişim Danışmanlık Eğitim Reklam ve Organizasyon A.Ş., </a:t>
            </a:r>
            <a:endParaRPr lang="tr-TR" dirty="0" smtClean="0">
              <a:latin typeface="Comic Sans MS" panose="030F0702030302020204" pitchFamily="66" charset="0"/>
            </a:endParaRPr>
          </a:p>
          <a:p>
            <a:r>
              <a:rPr lang="tr-TR" dirty="0" smtClean="0">
                <a:latin typeface="Comic Sans MS" panose="030F0702030302020204" pitchFamily="66" charset="0"/>
              </a:rPr>
              <a:t>LEOS </a:t>
            </a:r>
            <a:r>
              <a:rPr lang="tr-TR" dirty="0">
                <a:latin typeface="Comic Sans MS" panose="030F0702030302020204" pitchFamily="66" charset="0"/>
              </a:rPr>
              <a:t>Bilim Teknoloji A.Ş </a:t>
            </a:r>
            <a:endParaRPr lang="tr-TR" dirty="0" smtClean="0">
              <a:latin typeface="Comic Sans MS" panose="030F0702030302020204" pitchFamily="66" charset="0"/>
            </a:endParaRPr>
          </a:p>
          <a:p>
            <a:r>
              <a:rPr lang="tr-TR" dirty="0" err="1" smtClean="0">
                <a:latin typeface="Comic Sans MS" panose="030F0702030302020204" pitchFamily="66" charset="0"/>
              </a:rPr>
              <a:t>TTO’nun</a:t>
            </a:r>
            <a:r>
              <a:rPr lang="tr-TR" dirty="0" smtClean="0">
                <a:latin typeface="Comic Sans MS" panose="030F0702030302020204" pitchFamily="66" charset="0"/>
              </a:rPr>
              <a:t> faaliyetleri sürdürülmektedir.</a:t>
            </a:r>
            <a:endParaRPr lang="tr-TR" dirty="0">
              <a:latin typeface="Comic Sans MS" panose="030F0702030302020204" pitchFamily="66" charset="0"/>
            </a:endParaRPr>
          </a:p>
        </p:txBody>
      </p:sp>
    </p:spTree>
    <p:extLst>
      <p:ext uri="{BB962C8B-B14F-4D97-AF65-F5344CB8AC3E}">
        <p14:creationId xmlns:p14="http://schemas.microsoft.com/office/powerpoint/2010/main" val="41084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Comic Sans MS" panose="030F0702030302020204" pitchFamily="66" charset="0"/>
              </a:rPr>
              <a:t>11. Kalkınma Planı doğrultusunda</a:t>
            </a:r>
            <a:endParaRPr lang="tr-TR" dirty="0"/>
          </a:p>
        </p:txBody>
      </p:sp>
      <p:sp>
        <p:nvSpPr>
          <p:cNvPr id="3" name="İçerik Yer Tutucusu 2"/>
          <p:cNvSpPr>
            <a:spLocks noGrp="1"/>
          </p:cNvSpPr>
          <p:nvPr>
            <p:ph idx="1"/>
          </p:nvPr>
        </p:nvSpPr>
        <p:spPr/>
        <p:txBody>
          <a:bodyPr/>
          <a:lstStyle/>
          <a:p>
            <a:pPr marL="0" indent="0">
              <a:buNone/>
            </a:pPr>
            <a:endParaRPr lang="tr-TR" dirty="0" smtClean="0">
              <a:latin typeface="Comic Sans MS" panose="030F0702030302020204" pitchFamily="66" charset="0"/>
            </a:endParaRPr>
          </a:p>
          <a:p>
            <a:pPr marL="228600" lvl="1">
              <a:lnSpc>
                <a:spcPct val="150000"/>
              </a:lnSpc>
              <a:spcBef>
                <a:spcPts val="0"/>
              </a:spcBef>
            </a:pPr>
            <a:r>
              <a:rPr lang="tr-TR" sz="3200" dirty="0">
                <a:latin typeface="Comic Sans MS" panose="030F0702030302020204" pitchFamily="66" charset="0"/>
              </a:rPr>
              <a:t>Kampüs sınırları içinde AR-GE faaliyetleri için de kullanılacak üç blok inşaatına başlanmıştır. 10.000 </a:t>
            </a:r>
            <a:r>
              <a:rPr lang="tr-TR" sz="3200" dirty="0" smtClean="0">
                <a:latin typeface="Comic Sans MS" panose="030F0702030302020204" pitchFamily="66" charset="0"/>
              </a:rPr>
              <a:t>m</a:t>
            </a:r>
            <a:r>
              <a:rPr lang="tr-TR" sz="3200" baseline="30000" dirty="0" smtClean="0">
                <a:latin typeface="Comic Sans MS" panose="030F0702030302020204" pitchFamily="66" charset="0"/>
              </a:rPr>
              <a:t>2’</a:t>
            </a:r>
            <a:r>
              <a:rPr lang="tr-TR" sz="3200" dirty="0" smtClean="0">
                <a:latin typeface="Comic Sans MS" panose="030F0702030302020204" pitchFamily="66" charset="0"/>
              </a:rPr>
              <a:t>lik </a:t>
            </a:r>
            <a:r>
              <a:rPr lang="tr-TR" sz="3200" dirty="0">
                <a:latin typeface="Comic Sans MS" panose="030F0702030302020204" pitchFamily="66" charset="0"/>
              </a:rPr>
              <a:t>alan </a:t>
            </a:r>
            <a:r>
              <a:rPr lang="tr-TR" sz="3200" dirty="0" smtClean="0">
                <a:latin typeface="Comic Sans MS" panose="030F0702030302020204" pitchFamily="66" charset="0"/>
              </a:rPr>
              <a:t>içinde </a:t>
            </a:r>
            <a:r>
              <a:rPr lang="tr-TR" sz="3200" dirty="0">
                <a:latin typeface="Comic Sans MS" panose="030F0702030302020204" pitchFamily="66" charset="0"/>
              </a:rPr>
              <a:t>laboratuvar kurulumu planlanmıştır.</a:t>
            </a:r>
          </a:p>
          <a:p>
            <a:endParaRPr lang="tr-TR" dirty="0"/>
          </a:p>
        </p:txBody>
      </p:sp>
    </p:spTree>
    <p:extLst>
      <p:ext uri="{BB962C8B-B14F-4D97-AF65-F5344CB8AC3E}">
        <p14:creationId xmlns:p14="http://schemas.microsoft.com/office/powerpoint/2010/main" val="320748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75856" y="2364509"/>
            <a:ext cx="10440784" cy="3773055"/>
          </a:xfrm>
        </p:spPr>
        <p:txBody>
          <a:bodyPr>
            <a:normAutofit fontScale="90000"/>
          </a:bodyPr>
          <a:lstStyle/>
          <a:p>
            <a:r>
              <a:rPr lang="tr-TR" sz="4000" b="1" dirty="0" smtClean="0">
                <a:latin typeface="+mn-lt"/>
                <a:cs typeface="Arial" panose="020B0604020202020204" pitchFamily="34" charset="0"/>
              </a:rPr>
              <a:t/>
            </a:r>
            <a:br>
              <a:rPr lang="tr-TR" sz="4000" b="1" dirty="0" smtClean="0">
                <a:latin typeface="+mn-lt"/>
                <a:cs typeface="Arial" panose="020B0604020202020204" pitchFamily="34" charset="0"/>
              </a:rPr>
            </a:br>
            <a:r>
              <a:rPr lang="tr-TR" sz="3600" b="1" dirty="0" smtClean="0">
                <a:latin typeface="Comic Sans MS" panose="030F0702030302020204" pitchFamily="66" charset="0"/>
                <a:cs typeface="Arial" panose="020B0604020202020204" pitchFamily="34" charset="0"/>
              </a:rPr>
              <a:t>2020-2024 STRATEJİK PLANI HAZIRLIKLARI</a:t>
            </a:r>
            <a:r>
              <a:rPr lang="tr-TR" sz="4000" b="1" dirty="0" smtClean="0">
                <a:latin typeface="Comic Sans MS" panose="030F0702030302020204" pitchFamily="66" charset="0"/>
                <a:cs typeface="Arial" panose="020B0604020202020204" pitchFamily="34" charset="0"/>
              </a:rPr>
              <a:t/>
            </a:r>
            <a:br>
              <a:rPr lang="tr-TR" sz="4000" b="1" dirty="0" smtClean="0">
                <a:latin typeface="Comic Sans MS" panose="030F0702030302020204" pitchFamily="66" charset="0"/>
                <a:cs typeface="Arial" panose="020B0604020202020204" pitchFamily="34" charset="0"/>
              </a:rPr>
            </a:br>
            <a:r>
              <a:rPr lang="tr-TR" sz="3600" b="1" dirty="0">
                <a:latin typeface="Comic Sans MS" panose="030F0702030302020204" pitchFamily="66" charset="0"/>
                <a:cs typeface="Arial" panose="020B0604020202020204" pitchFamily="34" charset="0"/>
              </a:rPr>
              <a:t/>
            </a:r>
            <a:br>
              <a:rPr lang="tr-TR" sz="3600" b="1" dirty="0">
                <a:latin typeface="Comic Sans MS" panose="030F0702030302020204" pitchFamily="66" charset="0"/>
                <a:cs typeface="Arial" panose="020B0604020202020204" pitchFamily="34" charset="0"/>
              </a:rPr>
            </a:br>
            <a:r>
              <a:rPr lang="tr-TR" sz="2700" b="1" dirty="0" smtClean="0">
                <a:latin typeface="Comic Sans MS" panose="030F0702030302020204" pitchFamily="66" charset="0"/>
                <a:cs typeface="Arial" panose="020B0604020202020204" pitchFamily="34" charset="0"/>
              </a:rPr>
              <a:t>Prof. Dr. Belma AKŞİT</a:t>
            </a:r>
            <a:r>
              <a:rPr lang="tr-TR" sz="2400" b="1" dirty="0" smtClean="0">
                <a:latin typeface="Comic Sans MS" panose="030F0702030302020204" pitchFamily="66" charset="0"/>
                <a:cs typeface="Arial" panose="020B0604020202020204" pitchFamily="34" charset="0"/>
              </a:rPr>
              <a:t/>
            </a:r>
            <a:br>
              <a:rPr lang="tr-TR" sz="2400" b="1" dirty="0" smtClean="0">
                <a:latin typeface="Comic Sans MS" panose="030F0702030302020204" pitchFamily="66" charset="0"/>
                <a:cs typeface="Arial" panose="020B0604020202020204" pitchFamily="34" charset="0"/>
              </a:rPr>
            </a:br>
            <a:r>
              <a:rPr lang="tr-TR" sz="2200" dirty="0" smtClean="0">
                <a:latin typeface="Comic Sans MS" panose="030F0702030302020204" pitchFamily="66" charset="0"/>
                <a:cs typeface="Arial" panose="020B0604020202020204" pitchFamily="34" charset="0"/>
              </a:rPr>
              <a:t>Rektör Yardımcısı (Kalite çalışmaları ve Ar-Ge)</a:t>
            </a:r>
            <a:br>
              <a:rPr lang="tr-TR" sz="2200" dirty="0" smtClean="0">
                <a:latin typeface="Comic Sans MS" panose="030F0702030302020204" pitchFamily="66" charset="0"/>
                <a:cs typeface="Arial" panose="020B0604020202020204" pitchFamily="34" charset="0"/>
              </a:rPr>
            </a:br>
            <a:r>
              <a:rPr lang="tr-TR" sz="2200" dirty="0" smtClean="0">
                <a:latin typeface="Comic Sans MS" panose="030F0702030302020204" pitchFamily="66" charset="0"/>
                <a:cs typeface="Arial" panose="020B0604020202020204" pitchFamily="34" charset="0"/>
              </a:rPr>
              <a:t>Bilimsel Araştırma Projeleri Komisyonu (MÜAR) Başkanı </a:t>
            </a:r>
            <a:r>
              <a:rPr lang="tr-TR" sz="2200" dirty="0">
                <a:latin typeface="Comic Sans MS" panose="030F0702030302020204" pitchFamily="66" charset="0"/>
                <a:cs typeface="Arial" panose="020B0604020202020204" pitchFamily="34" charset="0"/>
              </a:rPr>
              <a:t/>
            </a:r>
            <a:br>
              <a:rPr lang="tr-TR" sz="2200" dirty="0">
                <a:latin typeface="Comic Sans MS" panose="030F0702030302020204" pitchFamily="66" charset="0"/>
                <a:cs typeface="Arial" panose="020B0604020202020204" pitchFamily="34" charset="0"/>
              </a:rPr>
            </a:br>
            <a:r>
              <a:rPr lang="tr-TR" sz="2200" dirty="0" err="1">
                <a:latin typeface="Comic Sans MS" panose="030F0702030302020204" pitchFamily="66" charset="0"/>
                <a:cs typeface="Arial" panose="020B0604020202020204" pitchFamily="34" charset="0"/>
              </a:rPr>
              <a:t>MayaTTO</a:t>
            </a:r>
            <a:r>
              <a:rPr lang="tr-TR" sz="2200" dirty="0">
                <a:latin typeface="Comic Sans MS" panose="030F0702030302020204" pitchFamily="66" charset="0"/>
                <a:cs typeface="Arial" panose="020B0604020202020204" pitchFamily="34" charset="0"/>
              </a:rPr>
              <a:t> A.Ş. Yönetim Kurulu Başkan Yardımcısı</a:t>
            </a:r>
            <a:r>
              <a:rPr lang="tr-TR" sz="2200" dirty="0">
                <a:latin typeface="+mn-lt"/>
                <a:cs typeface="Arial" panose="020B0604020202020204" pitchFamily="34" charset="0"/>
              </a:rPr>
              <a:t/>
            </a:r>
            <a:br>
              <a:rPr lang="tr-TR" sz="2200" dirty="0">
                <a:latin typeface="+mn-lt"/>
                <a:cs typeface="Arial" panose="020B0604020202020204" pitchFamily="34" charset="0"/>
              </a:rPr>
            </a:br>
            <a:r>
              <a:rPr lang="tr-TR" sz="3600" b="1" dirty="0" smtClean="0">
                <a:latin typeface="+mn-lt"/>
                <a:cs typeface="Arial" panose="020B0604020202020204" pitchFamily="34" charset="0"/>
              </a:rPr>
              <a:t/>
            </a:r>
            <a:br>
              <a:rPr lang="tr-TR" sz="3600" b="1" dirty="0" smtClean="0">
                <a:latin typeface="+mn-lt"/>
                <a:cs typeface="Arial" panose="020B0604020202020204" pitchFamily="34" charset="0"/>
              </a:rPr>
            </a:br>
            <a:r>
              <a:rPr lang="tr-TR" sz="1800" i="1" dirty="0" smtClean="0">
                <a:latin typeface="+mn-lt"/>
                <a:cs typeface="Arial" panose="020B0604020202020204" pitchFamily="34" charset="0"/>
              </a:rPr>
              <a:t/>
            </a:r>
            <a:br>
              <a:rPr lang="tr-TR" sz="1800" i="1" dirty="0" smtClean="0">
                <a:latin typeface="+mn-lt"/>
                <a:cs typeface="Arial" panose="020B0604020202020204" pitchFamily="34" charset="0"/>
              </a:rPr>
            </a:br>
            <a:r>
              <a:rPr lang="tr-TR" sz="1600" dirty="0" smtClean="0">
                <a:latin typeface="Comic Sans MS" panose="030F0702030302020204" pitchFamily="66" charset="0"/>
                <a:cs typeface="Arial" panose="020B0604020202020204" pitchFamily="34" charset="0"/>
              </a:rPr>
              <a:t>29 Kasım 2019 </a:t>
            </a:r>
            <a:endParaRPr lang="en-US" sz="1600" b="1" dirty="0">
              <a:latin typeface="Comic Sans MS" panose="030F0702030302020204" pitchFamily="66" charset="0"/>
              <a:cs typeface="Arial" panose="020B0604020202020204" pitchFamily="34" charset="0"/>
            </a:endParaRPr>
          </a:p>
        </p:txBody>
      </p:sp>
      <p:sp>
        <p:nvSpPr>
          <p:cNvPr id="5" name="Dikdörtgen 4"/>
          <p:cNvSpPr/>
          <p:nvPr/>
        </p:nvSpPr>
        <p:spPr>
          <a:xfrm>
            <a:off x="0" y="6722076"/>
            <a:ext cx="12192000" cy="135924"/>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 name="Resim 2"/>
          <p:cNvPicPr>
            <a:picLocks noChangeAspect="1"/>
          </p:cNvPicPr>
          <p:nvPr/>
        </p:nvPicPr>
        <p:blipFill>
          <a:blip r:embed="rId2"/>
          <a:stretch>
            <a:fillRect/>
          </a:stretch>
        </p:blipFill>
        <p:spPr>
          <a:xfrm>
            <a:off x="3205018" y="637309"/>
            <a:ext cx="5800437" cy="1727200"/>
          </a:xfrm>
          <a:prstGeom prst="rect">
            <a:avLst/>
          </a:prstGeom>
        </p:spPr>
      </p:pic>
    </p:spTree>
    <p:extLst>
      <p:ext uri="{BB962C8B-B14F-4D97-AF65-F5344CB8AC3E}">
        <p14:creationId xmlns:p14="http://schemas.microsoft.com/office/powerpoint/2010/main" val="3878391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Comic Sans MS" panose="030F0702030302020204" pitchFamily="66" charset="0"/>
              </a:rPr>
              <a:t>11. Kalkınma Planı doğrultusunda</a:t>
            </a:r>
            <a:endParaRPr lang="tr-TR" dirty="0"/>
          </a:p>
        </p:txBody>
      </p:sp>
      <p:sp>
        <p:nvSpPr>
          <p:cNvPr id="3" name="İçerik Yer Tutucusu 2"/>
          <p:cNvSpPr>
            <a:spLocks noGrp="1"/>
          </p:cNvSpPr>
          <p:nvPr>
            <p:ph idx="1"/>
          </p:nvPr>
        </p:nvSpPr>
        <p:spPr/>
        <p:txBody>
          <a:bodyPr/>
          <a:lstStyle/>
          <a:p>
            <a:pPr marL="0" indent="0">
              <a:buNone/>
            </a:pPr>
            <a:r>
              <a:rPr lang="tr-TR" dirty="0">
                <a:latin typeface="Comic Sans MS" panose="030F0702030302020204" pitchFamily="66" charset="0"/>
              </a:rPr>
              <a:t>TTO A.Ş</a:t>
            </a:r>
            <a:r>
              <a:rPr lang="tr-TR" dirty="0" smtClean="0">
                <a:latin typeface="Comic Sans MS" panose="030F0702030302020204" pitchFamily="66" charset="0"/>
              </a:rPr>
              <a:t>.’</a:t>
            </a:r>
            <a:r>
              <a:rPr lang="tr-TR" dirty="0" err="1" smtClean="0">
                <a:latin typeface="Comic Sans MS" panose="030F0702030302020204" pitchFamily="66" charset="0"/>
              </a:rPr>
              <a:t>nin</a:t>
            </a:r>
            <a:r>
              <a:rPr lang="tr-TR" dirty="0" smtClean="0">
                <a:latin typeface="Comic Sans MS" panose="030F0702030302020204" pitchFamily="66" charset="0"/>
              </a:rPr>
              <a:t> </a:t>
            </a:r>
          </a:p>
          <a:p>
            <a:pPr marL="0" indent="0">
              <a:buNone/>
            </a:pPr>
            <a:r>
              <a:rPr lang="tr-TR" b="1" dirty="0" smtClean="0">
                <a:latin typeface="Comic Sans MS" panose="030F0702030302020204" pitchFamily="66" charset="0"/>
              </a:rPr>
              <a:t>Vizyonu</a:t>
            </a:r>
            <a:r>
              <a:rPr lang="tr-TR" dirty="0" smtClean="0">
                <a:latin typeface="Comic Sans MS" panose="030F0702030302020204" pitchFamily="66" charset="0"/>
              </a:rPr>
              <a:t>: Daha </a:t>
            </a:r>
            <a:r>
              <a:rPr lang="tr-TR" dirty="0">
                <a:latin typeface="Comic Sans MS" panose="030F0702030302020204" pitchFamily="66" charset="0"/>
              </a:rPr>
              <a:t>iyi bir gelecek için girişimci ruhunu Üniversitemizde öğrencilerimizden akademik ve idari kadromuza kadar yaygınlaştırmak ve ulusal ve uluslararası TTO ekosistemin de başarılı ve etkin bir yere sahip </a:t>
            </a:r>
            <a:r>
              <a:rPr lang="tr-TR" dirty="0" smtClean="0">
                <a:latin typeface="Comic Sans MS" panose="030F0702030302020204" pitchFamily="66" charset="0"/>
              </a:rPr>
              <a:t>olmak. </a:t>
            </a:r>
            <a:endParaRPr lang="tr-TR" dirty="0">
              <a:latin typeface="Comic Sans MS" panose="030F0702030302020204" pitchFamily="66" charset="0"/>
            </a:endParaRPr>
          </a:p>
          <a:p>
            <a:pPr marL="0" indent="0">
              <a:buNone/>
            </a:pPr>
            <a:endParaRPr lang="tr-TR" dirty="0">
              <a:latin typeface="Comic Sans MS" panose="030F0702030302020204" pitchFamily="66" charset="0"/>
            </a:endParaRPr>
          </a:p>
          <a:p>
            <a:pPr marL="0" indent="0">
              <a:buNone/>
            </a:pPr>
            <a:r>
              <a:rPr lang="tr-TR" b="1" dirty="0" smtClean="0">
                <a:latin typeface="Comic Sans MS" panose="030F0702030302020204" pitchFamily="66" charset="0"/>
              </a:rPr>
              <a:t>Misyonu</a:t>
            </a:r>
            <a:r>
              <a:rPr lang="tr-TR" dirty="0" smtClean="0">
                <a:latin typeface="Comic Sans MS" panose="030F0702030302020204" pitchFamily="66" charset="0"/>
              </a:rPr>
              <a:t>: </a:t>
            </a:r>
            <a:r>
              <a:rPr lang="tr-TR" dirty="0" err="1" smtClean="0">
                <a:latin typeface="Comic Sans MS" panose="030F0702030302020204" pitchFamily="66" charset="0"/>
              </a:rPr>
              <a:t>İnovatif</a:t>
            </a:r>
            <a:r>
              <a:rPr lang="tr-TR" dirty="0">
                <a:latin typeface="Comic Sans MS" panose="030F0702030302020204" pitchFamily="66" charset="0"/>
              </a:rPr>
              <a:t>, yenilikçi ve girişimcilik ekosistemini geliştirerek araştırmayı destekleyen ve değişime açık bir eğitim anlayışla girişimci ruhunu kurumumuzda en küçükten en büyüğe </a:t>
            </a:r>
            <a:r>
              <a:rPr lang="tr-TR" dirty="0" smtClean="0">
                <a:latin typeface="Comic Sans MS" panose="030F0702030302020204" pitchFamily="66" charset="0"/>
              </a:rPr>
              <a:t>yaygınlaştırmak.</a:t>
            </a:r>
          </a:p>
          <a:p>
            <a:endParaRPr lang="tr-TR" dirty="0"/>
          </a:p>
        </p:txBody>
      </p:sp>
    </p:spTree>
    <p:extLst>
      <p:ext uri="{BB962C8B-B14F-4D97-AF65-F5344CB8AC3E}">
        <p14:creationId xmlns:p14="http://schemas.microsoft.com/office/powerpoint/2010/main" val="2397589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latin typeface="Comic Sans MS" panose="030F0702030302020204" pitchFamily="66" charset="0"/>
              </a:rPr>
              <a:t>11. Kalkınma Planı </a:t>
            </a:r>
            <a:r>
              <a:rPr lang="tr-TR" sz="3200" dirty="0" smtClean="0">
                <a:latin typeface="Comic Sans MS" panose="030F0702030302020204" pitchFamily="66" charset="0"/>
              </a:rPr>
              <a:t>doğrultusunda </a:t>
            </a:r>
            <a:r>
              <a:rPr lang="tr-TR" sz="3200" b="1" dirty="0" smtClean="0">
                <a:latin typeface="Comic Sans MS" panose="030F0702030302020204" pitchFamily="66" charset="0"/>
              </a:rPr>
              <a:t>Stratejik </a:t>
            </a:r>
            <a:r>
              <a:rPr lang="tr-TR" sz="3200" b="1" dirty="0">
                <a:latin typeface="Comic Sans MS" panose="030F0702030302020204" pitchFamily="66" charset="0"/>
              </a:rPr>
              <a:t>Amaçlarımız/Önceliklerimiz</a:t>
            </a:r>
            <a:endParaRPr lang="tr-TR" sz="3200" dirty="0">
              <a:latin typeface="Comic Sans MS" panose="030F0702030302020204" pitchFamily="66" charset="0"/>
            </a:endParaRPr>
          </a:p>
        </p:txBody>
      </p:sp>
      <p:sp>
        <p:nvSpPr>
          <p:cNvPr id="3" name="İçerik Yer Tutucusu 2"/>
          <p:cNvSpPr>
            <a:spLocks noGrp="1"/>
          </p:cNvSpPr>
          <p:nvPr>
            <p:ph idx="1"/>
          </p:nvPr>
        </p:nvSpPr>
        <p:spPr>
          <a:xfrm>
            <a:off x="554182" y="1690688"/>
            <a:ext cx="11139054" cy="4987203"/>
          </a:xfrm>
        </p:spPr>
        <p:txBody>
          <a:bodyPr>
            <a:normAutofit fontScale="77500" lnSpcReduction="20000"/>
          </a:bodyPr>
          <a:lstStyle/>
          <a:p>
            <a:pPr lvl="0"/>
            <a:r>
              <a:rPr lang="tr-TR" dirty="0" smtClean="0">
                <a:latin typeface="Comic Sans MS" panose="030F0702030302020204" pitchFamily="66" charset="0"/>
              </a:rPr>
              <a:t>Teknopark </a:t>
            </a:r>
            <a:r>
              <a:rPr lang="tr-TR" dirty="0">
                <a:latin typeface="Comic Sans MS" panose="030F0702030302020204" pitchFamily="66" charset="0"/>
              </a:rPr>
              <a:t>İstanbul’da planlanan Ar-Ge faaliyetlerinin en kısa zamanda hayata geçirilmesine öncelik verilecektir.</a:t>
            </a:r>
          </a:p>
          <a:p>
            <a:pPr lvl="0"/>
            <a:r>
              <a:rPr lang="tr-TR" dirty="0">
                <a:latin typeface="Comic Sans MS" panose="030F0702030302020204" pitchFamily="66" charset="0"/>
              </a:rPr>
              <a:t>Mühendislik ve Doğa Bilimleri Fakültemiz öğretim üyelerince Temel Kuantum Fiziği laboratuvarının kurulması ve sanayi-üniversite işbirliğinin geliştirilmesi için enerji teknolojilerinde kuantum fiziği temelli malzemelerin geliştirilmesi için açılacak lisansüstü programlara destek verilmesi planlanmaktadır. </a:t>
            </a:r>
          </a:p>
          <a:p>
            <a:pPr lvl="0"/>
            <a:r>
              <a:rPr lang="tr-TR" dirty="0">
                <a:latin typeface="Comic Sans MS" panose="030F0702030302020204" pitchFamily="66" charset="0"/>
              </a:rPr>
              <a:t>Kritik teknolojilerle ilgili olarak özellikle enerji depolama, </a:t>
            </a:r>
            <a:r>
              <a:rPr lang="tr-TR" dirty="0" err="1">
                <a:latin typeface="Comic Sans MS" panose="030F0702030302020204" pitchFamily="66" charset="0"/>
              </a:rPr>
              <a:t>biyoteknoloji</a:t>
            </a:r>
            <a:r>
              <a:rPr lang="tr-TR" dirty="0">
                <a:latin typeface="Comic Sans MS" panose="030F0702030302020204" pitchFamily="66" charset="0"/>
              </a:rPr>
              <a:t>, </a:t>
            </a:r>
            <a:r>
              <a:rPr lang="tr-TR" dirty="0" err="1">
                <a:latin typeface="Comic Sans MS" panose="030F0702030302020204" pitchFamily="66" charset="0"/>
              </a:rPr>
              <a:t>nano</a:t>
            </a:r>
            <a:r>
              <a:rPr lang="tr-TR" dirty="0">
                <a:latin typeface="Comic Sans MS" panose="030F0702030302020204" pitchFamily="66" charset="0"/>
              </a:rPr>
              <a:t>-elektronik, kuantum konusuna öncelik verilebilecektir.</a:t>
            </a:r>
          </a:p>
          <a:p>
            <a:pPr lvl="0"/>
            <a:r>
              <a:rPr lang="tr-TR" dirty="0">
                <a:latin typeface="Comic Sans MS" panose="030F0702030302020204" pitchFamily="66" charset="0"/>
              </a:rPr>
              <a:t>Özellikle ilaç ve tıbbi cihaz, savunma elektroniği,  enerji vb. öncelikli sektörlere yapılabilecek katkılar dikkate alınacaktır.</a:t>
            </a:r>
          </a:p>
          <a:p>
            <a:pPr lvl="0"/>
            <a:r>
              <a:rPr lang="tr-TR" dirty="0" smtClean="0">
                <a:latin typeface="Comic Sans MS" panose="030F0702030302020204" pitchFamily="66" charset="0"/>
              </a:rPr>
              <a:t>TTO </a:t>
            </a:r>
            <a:r>
              <a:rPr lang="tr-TR" dirty="0">
                <a:latin typeface="Comic Sans MS" panose="030F0702030302020204" pitchFamily="66" charset="0"/>
              </a:rPr>
              <a:t>hizmet etkinliğinin, çeşitliliğinin ve gelirlerinin artırılmasına öncelik verilecektir.</a:t>
            </a:r>
          </a:p>
          <a:p>
            <a:pPr lvl="0"/>
            <a:r>
              <a:rPr lang="tr-TR" dirty="0">
                <a:latin typeface="Comic Sans MS" panose="030F0702030302020204" pitchFamily="66" charset="0"/>
              </a:rPr>
              <a:t>Uluslararası ortaklıklarla akademik çalışmalar yapılması ve bilimsel araştırma ürünlerinin lisanslanması ve ticarileştirilmesine öncelik verilecektir.</a:t>
            </a:r>
          </a:p>
          <a:p>
            <a:pPr lvl="0"/>
            <a:r>
              <a:rPr lang="tr-TR" dirty="0">
                <a:latin typeface="Comic Sans MS" panose="030F0702030302020204" pitchFamily="66" charset="0"/>
              </a:rPr>
              <a:t>Bilimsel araştırma projelerinin nicelik ve nitelik olarak geliştirilmesi için ayrılan teşvikler artırılacaktır</a:t>
            </a:r>
            <a:r>
              <a:rPr lang="tr-TR" dirty="0" smtClean="0">
                <a:latin typeface="Comic Sans MS" panose="030F0702030302020204" pitchFamily="66" charset="0"/>
              </a:rPr>
              <a:t>.</a:t>
            </a:r>
            <a:endParaRPr lang="tr-TR" dirty="0">
              <a:latin typeface="Comic Sans MS" panose="030F0702030302020204" pitchFamily="66" charset="0"/>
            </a:endParaRPr>
          </a:p>
        </p:txBody>
      </p:sp>
    </p:spTree>
    <p:extLst>
      <p:ext uri="{BB962C8B-B14F-4D97-AF65-F5344CB8AC3E}">
        <p14:creationId xmlns:p14="http://schemas.microsoft.com/office/powerpoint/2010/main" val="3738680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prstClr val="black"/>
                </a:solidFill>
                <a:latin typeface="Comic Sans MS" panose="030F0702030302020204" pitchFamily="66" charset="0"/>
              </a:rPr>
              <a:t>11. Kalkınma Planı doğrultusunda </a:t>
            </a:r>
            <a:r>
              <a:rPr lang="tr-TR" sz="3200" b="1" dirty="0">
                <a:solidFill>
                  <a:prstClr val="black"/>
                </a:solidFill>
                <a:latin typeface="Comic Sans MS" panose="030F0702030302020204" pitchFamily="66" charset="0"/>
              </a:rPr>
              <a:t>Stratejik Amaçlarımız/Önceliklerimiz</a:t>
            </a:r>
            <a:endParaRPr lang="tr-TR" sz="4000" dirty="0">
              <a:latin typeface="Comic Sans MS" panose="030F0702030302020204" pitchFamily="66" charset="0"/>
            </a:endParaRPr>
          </a:p>
        </p:txBody>
      </p:sp>
      <p:sp>
        <p:nvSpPr>
          <p:cNvPr id="3" name="İçerik Yer Tutucusu 2"/>
          <p:cNvSpPr>
            <a:spLocks noGrp="1"/>
          </p:cNvSpPr>
          <p:nvPr>
            <p:ph idx="1"/>
          </p:nvPr>
        </p:nvSpPr>
        <p:spPr>
          <a:xfrm>
            <a:off x="360218" y="1690688"/>
            <a:ext cx="11319164" cy="4917930"/>
          </a:xfrm>
        </p:spPr>
        <p:txBody>
          <a:bodyPr>
            <a:normAutofit fontScale="77500" lnSpcReduction="20000"/>
          </a:bodyPr>
          <a:lstStyle/>
          <a:p>
            <a:pPr lvl="0"/>
            <a:r>
              <a:rPr lang="tr-TR" dirty="0" smtClean="0">
                <a:latin typeface="Comic Sans MS" panose="030F0702030302020204" pitchFamily="66" charset="0"/>
              </a:rPr>
              <a:t>Ulusal/uluslararası </a:t>
            </a:r>
            <a:r>
              <a:rPr lang="tr-TR" dirty="0">
                <a:latin typeface="Comic Sans MS" panose="030F0702030302020204" pitchFamily="66" charset="0"/>
              </a:rPr>
              <a:t>bilimsel araştırma, sanatsal etkinlik ve Ar-Ge/</a:t>
            </a:r>
            <a:r>
              <a:rPr lang="tr-TR" dirty="0" err="1">
                <a:latin typeface="Comic Sans MS" panose="030F0702030302020204" pitchFamily="66" charset="0"/>
              </a:rPr>
              <a:t>Ür</a:t>
            </a:r>
            <a:r>
              <a:rPr lang="tr-TR" dirty="0">
                <a:latin typeface="Comic Sans MS" panose="030F0702030302020204" pitchFamily="66" charset="0"/>
              </a:rPr>
              <a:t>-Ge projelerinin yapılması; patent, faydalı model belgesi ve endüstriyel tasarım tescil belgesi başvurularının; ödül ve atıf alan etki değeri yüksek dergilerde yayınlanan makale sayısının artırılması için çabalar sürdürülecektir. </a:t>
            </a:r>
          </a:p>
          <a:p>
            <a:pPr lvl="0"/>
            <a:r>
              <a:rPr lang="tr-TR" dirty="0">
                <a:latin typeface="Comic Sans MS" panose="030F0702030302020204" pitchFamily="66" charset="0"/>
              </a:rPr>
              <a:t>Özellikle temel bilimler alanında ulusal ve uluslararası eğitim ve araştırma temalı bilimsel etkinlikler gerçekleştirilecektir.</a:t>
            </a:r>
          </a:p>
          <a:p>
            <a:pPr lvl="0"/>
            <a:r>
              <a:rPr lang="tr-TR" dirty="0">
                <a:latin typeface="Comic Sans MS" panose="030F0702030302020204" pitchFamily="66" charset="0"/>
              </a:rPr>
              <a:t>Ulusal ve Uluslararası ortak projeler geliştirilmesi, ortak bilimsel yayın sayısının artırılması ve saygın dergilerde makalelerin yayınlanması için teşvikler sürdürülecektir.</a:t>
            </a:r>
          </a:p>
          <a:p>
            <a:pPr lvl="0"/>
            <a:r>
              <a:rPr lang="tr-TR" dirty="0">
                <a:latin typeface="Comic Sans MS" panose="030F0702030302020204" pitchFamily="66" charset="0"/>
              </a:rPr>
              <a:t>Üniversite ve sanayi işbirlikleri geliştirerek bilginin teknolojiye dönüşümüne, patent ile ticarileşmesine ve </a:t>
            </a:r>
            <a:r>
              <a:rPr lang="tr-TR" dirty="0" err="1">
                <a:latin typeface="Comic Sans MS" panose="030F0702030302020204" pitchFamily="66" charset="0"/>
              </a:rPr>
              <a:t>firmalaşarak</a:t>
            </a:r>
            <a:r>
              <a:rPr lang="tr-TR" dirty="0">
                <a:latin typeface="Comic Sans MS" panose="030F0702030302020204" pitchFamily="66" charset="0"/>
              </a:rPr>
              <a:t> ekonomik fayda sağlanmasına destek verilecektir.</a:t>
            </a:r>
          </a:p>
          <a:p>
            <a:pPr lvl="0"/>
            <a:r>
              <a:rPr lang="tr-TR" dirty="0">
                <a:latin typeface="Comic Sans MS" panose="030F0702030302020204" pitchFamily="66" charset="0"/>
              </a:rPr>
              <a:t>Ulusal/uluslararası patent başvuru sayılarının artırılması daha çok özendirilecektir.</a:t>
            </a:r>
          </a:p>
          <a:p>
            <a:pPr lvl="0"/>
            <a:r>
              <a:rPr lang="tr-TR" dirty="0">
                <a:latin typeface="Comic Sans MS" panose="030F0702030302020204" pitchFamily="66" charset="0"/>
              </a:rPr>
              <a:t>Üniversitemizde sürdürülebilir kalkınma hedeflerine yönelik çalışmalar yapılmasına özen gösterilecektir.</a:t>
            </a:r>
          </a:p>
          <a:p>
            <a:pPr lvl="0"/>
            <a:r>
              <a:rPr lang="tr-TR" dirty="0">
                <a:latin typeface="Comic Sans MS" panose="030F0702030302020204" pitchFamily="66" charset="0"/>
              </a:rPr>
              <a:t>Fikri Mülkiyet Hakları konusunda çalışmalar yapılmasına çalışılacaktır</a:t>
            </a:r>
            <a:r>
              <a:rPr lang="tr-TR" dirty="0" smtClean="0">
                <a:latin typeface="Comic Sans MS" panose="030F0702030302020204" pitchFamily="66" charset="0"/>
              </a:rPr>
              <a:t>.</a:t>
            </a:r>
            <a:endParaRPr lang="tr-TR" dirty="0">
              <a:latin typeface="Comic Sans MS" panose="030F0702030302020204" pitchFamily="66" charset="0"/>
            </a:endParaRPr>
          </a:p>
        </p:txBody>
      </p:sp>
    </p:spTree>
    <p:extLst>
      <p:ext uri="{BB962C8B-B14F-4D97-AF65-F5344CB8AC3E}">
        <p14:creationId xmlns:p14="http://schemas.microsoft.com/office/powerpoint/2010/main" val="2725503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prstClr val="black"/>
                </a:solidFill>
                <a:latin typeface="Comic Sans MS" panose="030F0702030302020204" pitchFamily="66" charset="0"/>
              </a:rPr>
              <a:t>11. Kalkınma Planı doğrultusunda </a:t>
            </a:r>
            <a:r>
              <a:rPr lang="tr-TR" sz="3200" b="1" dirty="0">
                <a:solidFill>
                  <a:prstClr val="black"/>
                </a:solidFill>
                <a:latin typeface="Comic Sans MS" panose="030F0702030302020204" pitchFamily="66" charset="0"/>
              </a:rPr>
              <a:t>Stratejik Amaçlarımız/Önceliklerimiz</a:t>
            </a:r>
            <a:endParaRPr lang="tr-TR" sz="4000" dirty="0">
              <a:latin typeface="Comic Sans MS" panose="030F0702030302020204" pitchFamily="66" charset="0"/>
            </a:endParaRPr>
          </a:p>
        </p:txBody>
      </p:sp>
      <p:sp>
        <p:nvSpPr>
          <p:cNvPr id="3" name="İçerik Yer Tutucusu 2"/>
          <p:cNvSpPr>
            <a:spLocks noGrp="1"/>
          </p:cNvSpPr>
          <p:nvPr>
            <p:ph idx="1"/>
          </p:nvPr>
        </p:nvSpPr>
        <p:spPr>
          <a:xfrm>
            <a:off x="443345" y="1690688"/>
            <a:ext cx="11485419" cy="4917930"/>
          </a:xfrm>
        </p:spPr>
        <p:txBody>
          <a:bodyPr>
            <a:normAutofit fontScale="77500" lnSpcReduction="20000"/>
          </a:bodyPr>
          <a:lstStyle/>
          <a:p>
            <a:pPr lvl="0"/>
            <a:r>
              <a:rPr lang="tr-TR" dirty="0" smtClean="0">
                <a:latin typeface="Comic Sans MS" panose="030F0702030302020204" pitchFamily="66" charset="0"/>
              </a:rPr>
              <a:t>Doktora </a:t>
            </a:r>
            <a:r>
              <a:rPr lang="tr-TR" dirty="0">
                <a:latin typeface="Comic Sans MS" panose="030F0702030302020204" pitchFamily="66" charset="0"/>
              </a:rPr>
              <a:t>program sayısının, doktora mezun sayısının ve öğretim üyesi başına tamamlanan doktora tez sayısının artırılmasına özen gösterilecektir. </a:t>
            </a:r>
          </a:p>
          <a:p>
            <a:pPr lvl="0"/>
            <a:r>
              <a:rPr lang="tr-TR" dirty="0">
                <a:latin typeface="Comic Sans MS" panose="030F0702030302020204" pitchFamily="66" charset="0"/>
              </a:rPr>
              <a:t>Doktora sonrası sözleşmeli araştırmacı istihdamı sağlanacaktır.</a:t>
            </a:r>
          </a:p>
          <a:p>
            <a:pPr lvl="0"/>
            <a:r>
              <a:rPr lang="tr-TR" dirty="0">
                <a:latin typeface="Comic Sans MS" panose="030F0702030302020204" pitchFamily="66" charset="0"/>
              </a:rPr>
              <a:t>Doktora ve yüksek lisans tez konusu seçilmesi sürecinde öncelikli sektörlerde ihtiyaç duyulan alanlarda sanayi kesimince oluşturulacak proje havuzuna başvurulacaktır.</a:t>
            </a:r>
          </a:p>
          <a:p>
            <a:pPr lvl="0"/>
            <a:r>
              <a:rPr lang="tr-TR" dirty="0">
                <a:latin typeface="Comic Sans MS" panose="030F0702030302020204" pitchFamily="66" charset="0"/>
              </a:rPr>
              <a:t>Lisansüstü programlar oluşturma sürecinde öncelikli sektörlerdeki firmaların görüşleri alınacak, sanayinin ihtiyacına yönelik programlar açılacaktır. </a:t>
            </a:r>
          </a:p>
          <a:p>
            <a:pPr lvl="0"/>
            <a:r>
              <a:rPr lang="tr-TR" dirty="0">
                <a:latin typeface="Comic Sans MS" panose="030F0702030302020204" pitchFamily="66" charset="0"/>
              </a:rPr>
              <a:t>Önlisans, lisans ve lisansüstü programların açılışında öncelikli sektörlere yönelik planlamalar yapılacaktır.</a:t>
            </a:r>
          </a:p>
          <a:p>
            <a:pPr lvl="0"/>
            <a:r>
              <a:rPr lang="tr-TR" dirty="0">
                <a:latin typeface="Comic Sans MS" panose="030F0702030302020204" pitchFamily="66" charset="0"/>
              </a:rPr>
              <a:t>Bölgesel kalkınmaya katkı sağlayacak özellikteki programların sayısının artırılmasına çalışılacaktır.</a:t>
            </a:r>
          </a:p>
          <a:p>
            <a:pPr lvl="0"/>
            <a:r>
              <a:rPr lang="tr-TR" dirty="0">
                <a:latin typeface="Comic Sans MS" panose="030F0702030302020204" pitchFamily="66" charset="0"/>
              </a:rPr>
              <a:t>Uzaktan eğitim programlarının sayısının ve yaygınlığının arttırılmasına özen gösterilecektir.</a:t>
            </a:r>
          </a:p>
          <a:p>
            <a:pPr lvl="0"/>
            <a:r>
              <a:rPr lang="tr-TR" dirty="0">
                <a:latin typeface="Comic Sans MS" panose="030F0702030302020204" pitchFamily="66" charset="0"/>
              </a:rPr>
              <a:t>Araştırma görevlisi sayımızın artırılması sağlanacaktır.</a:t>
            </a:r>
          </a:p>
          <a:p>
            <a:pPr lvl="0"/>
            <a:r>
              <a:rPr lang="tr-TR" dirty="0">
                <a:latin typeface="Comic Sans MS" panose="030F0702030302020204" pitchFamily="66" charset="0"/>
              </a:rPr>
              <a:t>Öğretim teknolojilerinin kullanımının yaygınlaştırılmasına yönelik çalışmalar sürdürülecektir.</a:t>
            </a:r>
          </a:p>
          <a:p>
            <a:pPr marL="0" indent="0">
              <a:buNone/>
            </a:pPr>
            <a:endParaRPr lang="tr-TR" dirty="0"/>
          </a:p>
        </p:txBody>
      </p:sp>
    </p:spTree>
    <p:extLst>
      <p:ext uri="{BB962C8B-B14F-4D97-AF65-F5344CB8AC3E}">
        <p14:creationId xmlns:p14="http://schemas.microsoft.com/office/powerpoint/2010/main" val="2190386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prstClr val="black"/>
                </a:solidFill>
                <a:latin typeface="Comic Sans MS" panose="030F0702030302020204" pitchFamily="66" charset="0"/>
              </a:rPr>
              <a:t>11. Kalkınma Planı doğrultusunda </a:t>
            </a:r>
            <a:r>
              <a:rPr lang="tr-TR" sz="3200" b="1" dirty="0">
                <a:solidFill>
                  <a:prstClr val="black"/>
                </a:solidFill>
                <a:latin typeface="Comic Sans MS" panose="030F0702030302020204" pitchFamily="66" charset="0"/>
              </a:rPr>
              <a:t>Stratejik Amaçlarımız/Önceliklerimiz</a:t>
            </a:r>
            <a:endParaRPr lang="tr-TR" sz="4000" dirty="0">
              <a:latin typeface="Comic Sans MS" panose="030F0702030302020204" pitchFamily="66" charset="0"/>
            </a:endParaRPr>
          </a:p>
        </p:txBody>
      </p:sp>
      <p:sp>
        <p:nvSpPr>
          <p:cNvPr id="3" name="İçerik Yer Tutucusu 2"/>
          <p:cNvSpPr>
            <a:spLocks noGrp="1"/>
          </p:cNvSpPr>
          <p:nvPr>
            <p:ph idx="1"/>
          </p:nvPr>
        </p:nvSpPr>
        <p:spPr>
          <a:xfrm>
            <a:off x="124690" y="1690687"/>
            <a:ext cx="11817927" cy="4793239"/>
          </a:xfrm>
        </p:spPr>
        <p:txBody>
          <a:bodyPr>
            <a:normAutofit fontScale="62500" lnSpcReduction="20000"/>
          </a:bodyPr>
          <a:lstStyle/>
          <a:p>
            <a:pPr lvl="0"/>
            <a:r>
              <a:rPr lang="tr-TR" sz="2900" dirty="0" smtClean="0">
                <a:latin typeface="Comic Sans MS" panose="030F0702030302020204" pitchFamily="66" charset="0"/>
              </a:rPr>
              <a:t>Siber </a:t>
            </a:r>
            <a:r>
              <a:rPr lang="tr-TR" sz="2900" dirty="0">
                <a:latin typeface="Comic Sans MS" panose="030F0702030302020204" pitchFamily="66" charset="0"/>
              </a:rPr>
              <a:t>güvenlik lisans ve yüksek lisans programları oluşturulması yönünde araştırmalar yapılacak, mevcut lisans programların siber güvenlik müfredatı geliştirilebilir.</a:t>
            </a:r>
          </a:p>
          <a:p>
            <a:pPr lvl="0"/>
            <a:r>
              <a:rPr lang="tr-TR" sz="2900" dirty="0">
                <a:latin typeface="Comic Sans MS" panose="030F0702030302020204" pitchFamily="66" charset="0"/>
              </a:rPr>
              <a:t>Dijital dönüşüm ekosistemi oluşturulması konusunda araştırmalar yapılabilir, istatistikler çıkarılabilir ve STK’lar ve kamu kurumları ile işbirliği yapılabilir.</a:t>
            </a:r>
          </a:p>
          <a:p>
            <a:pPr lvl="0"/>
            <a:r>
              <a:rPr lang="tr-TR" sz="2900" dirty="0">
                <a:latin typeface="Comic Sans MS" panose="030F0702030302020204" pitchFamily="66" charset="0"/>
              </a:rPr>
              <a:t>Sürekli Eğitim Uygulama ve Araştırma Merkezinin (SEM) faaliyetlerinin artırılması ve yaygınlaştırılmasına öncelik verilecektir.</a:t>
            </a:r>
          </a:p>
          <a:p>
            <a:pPr lvl="0"/>
            <a:r>
              <a:rPr lang="tr-TR" sz="2900" dirty="0">
                <a:latin typeface="Comic Sans MS" panose="030F0702030302020204" pitchFamily="66" charset="0"/>
              </a:rPr>
              <a:t>SEM bünyesinde firma çalışanlarının dijital yetkinliklerinin artırılmasına yönelik sertifikalı eğitim programlarının açılması konusu dikkate alınacaktır.</a:t>
            </a:r>
          </a:p>
          <a:p>
            <a:pPr lvl="0"/>
            <a:r>
              <a:rPr lang="tr-TR" sz="2900" dirty="0">
                <a:latin typeface="Comic Sans MS" panose="030F0702030302020204" pitchFamily="66" charset="0"/>
              </a:rPr>
              <a:t>SEM aracılığıyla gençlere uluslararası geçerli yazılım sertifika programları düzenlenebilir.</a:t>
            </a:r>
          </a:p>
          <a:p>
            <a:pPr lvl="0"/>
            <a:r>
              <a:rPr lang="tr-TR" sz="2900" dirty="0">
                <a:latin typeface="Comic Sans MS" panose="030F0702030302020204" pitchFamily="66" charset="0"/>
              </a:rPr>
              <a:t>Yaşam boyu öğrenme yaklaşımı doğrultusunda İç paydaş yetkinlik artırma programları sürdürülecektir.</a:t>
            </a:r>
          </a:p>
          <a:p>
            <a:pPr lvl="0"/>
            <a:r>
              <a:rPr lang="tr-TR" sz="2900" dirty="0">
                <a:latin typeface="Comic Sans MS" panose="030F0702030302020204" pitchFamily="66" charset="0"/>
              </a:rPr>
              <a:t>Sıralamalarda yükselme hedefimize ulaşmak üzere her türlü çaba sarf edilecektir.</a:t>
            </a:r>
          </a:p>
          <a:p>
            <a:pPr lvl="0"/>
            <a:r>
              <a:rPr lang="tr-TR" sz="2900" dirty="0">
                <a:latin typeface="Comic Sans MS" panose="030F0702030302020204" pitchFamily="66" charset="0"/>
              </a:rPr>
              <a:t>Uluslararasılaşma konusundaki hedeflerimiz (uluslararası öğrenci sayısının, yabancı uyruklu akademisyenlerin toplam istihdamı oranı içindeki payının, yabancı dilde eğitim veren programların sayısının artırılması ve uluslararası öğrencilere yönelik barınma imkânlarının geliştirilmesi) geliştirilecektir.</a:t>
            </a:r>
          </a:p>
          <a:p>
            <a:pPr lvl="0"/>
            <a:r>
              <a:rPr lang="tr-TR" sz="2900" dirty="0">
                <a:latin typeface="Comic Sans MS" panose="030F0702030302020204" pitchFamily="66" charset="0"/>
              </a:rPr>
              <a:t>Uluslararası değişim programlardan yararlanan öğrenci ve personel sayısının arttırılması için çalışmalar sürdürülecektir.</a:t>
            </a:r>
          </a:p>
          <a:p>
            <a:pPr lvl="0"/>
            <a:r>
              <a:rPr lang="tr-TR" sz="2900" dirty="0">
                <a:latin typeface="Comic Sans MS" panose="030F0702030302020204" pitchFamily="66" charset="0"/>
              </a:rPr>
              <a:t>Mezunların kariyer süreçlerinin takibi ve mezun-üniversite işbirliğinin güçlendirilmesi için çalışmalar sürdürülecektir.</a:t>
            </a:r>
            <a:endParaRPr lang="tr-TR" sz="2900" dirty="0" smtClean="0">
              <a:latin typeface="Comic Sans MS" panose="030F0702030302020204" pitchFamily="66" charset="0"/>
            </a:endParaRPr>
          </a:p>
          <a:p>
            <a:endParaRPr lang="tr-TR" dirty="0"/>
          </a:p>
        </p:txBody>
      </p:sp>
    </p:spTree>
    <p:extLst>
      <p:ext uri="{BB962C8B-B14F-4D97-AF65-F5344CB8AC3E}">
        <p14:creationId xmlns:p14="http://schemas.microsoft.com/office/powerpoint/2010/main" val="4150005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0327" y="824559"/>
            <a:ext cx="11111346" cy="4752109"/>
          </a:xfrm>
        </p:spPr>
        <p:txBody>
          <a:bodyPr>
            <a:normAutofit/>
          </a:bodyPr>
          <a:lstStyle/>
          <a:p>
            <a:pPr marL="0" indent="0" algn="ctr">
              <a:lnSpc>
                <a:spcPct val="150000"/>
              </a:lnSpc>
              <a:spcBef>
                <a:spcPts val="0"/>
              </a:spcBef>
              <a:buNone/>
            </a:pPr>
            <a:r>
              <a:rPr lang="tr-TR" sz="4400" b="1" dirty="0" smtClean="0">
                <a:cs typeface="Times New Roman" panose="02020603050405020304" pitchFamily="18" charset="0"/>
              </a:rPr>
              <a:t>Maltepe Üniversitesi</a:t>
            </a:r>
          </a:p>
          <a:p>
            <a:pPr marL="0" indent="0" algn="ctr">
              <a:lnSpc>
                <a:spcPct val="150000"/>
              </a:lnSpc>
              <a:spcBef>
                <a:spcPts val="0"/>
              </a:spcBef>
              <a:buNone/>
            </a:pPr>
            <a:r>
              <a:rPr lang="tr-TR" sz="4400" b="1" dirty="0" smtClean="0">
                <a:cs typeface="Times New Roman" panose="02020603050405020304" pitchFamily="18" charset="0"/>
              </a:rPr>
              <a:t>2020-2024 Stratejik Planı</a:t>
            </a:r>
          </a:p>
          <a:p>
            <a:pPr marL="0" indent="0" algn="ctr">
              <a:lnSpc>
                <a:spcPct val="150000"/>
              </a:lnSpc>
              <a:spcBef>
                <a:spcPts val="0"/>
              </a:spcBef>
              <a:buNone/>
            </a:pPr>
            <a:r>
              <a:rPr lang="tr-TR" sz="4400" b="1" dirty="0" smtClean="0">
                <a:cs typeface="Times New Roman" panose="02020603050405020304" pitchFamily="18" charset="0"/>
              </a:rPr>
              <a:t>Amaç ve Hedefler (Taslak)</a:t>
            </a:r>
            <a:r>
              <a:rPr lang="tr-TR" sz="3600" dirty="0">
                <a:cs typeface="Arial" panose="020B0604020202020204" pitchFamily="34" charset="0"/>
              </a:rPr>
              <a:t/>
            </a:r>
            <a:br>
              <a:rPr lang="tr-TR" sz="3600" dirty="0">
                <a:cs typeface="Arial" panose="020B0604020202020204" pitchFamily="34" charset="0"/>
              </a:rPr>
            </a:br>
            <a:endParaRPr lang="tr-TR" sz="3600" dirty="0"/>
          </a:p>
        </p:txBody>
      </p:sp>
    </p:spTree>
    <p:extLst>
      <p:ext uri="{BB962C8B-B14F-4D97-AF65-F5344CB8AC3E}">
        <p14:creationId xmlns:p14="http://schemas.microsoft.com/office/powerpoint/2010/main" val="9804641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403185949"/>
              </p:ext>
            </p:extLst>
          </p:nvPr>
        </p:nvGraphicFramePr>
        <p:xfrm>
          <a:off x="916080" y="1605029"/>
          <a:ext cx="10528060" cy="3565586"/>
        </p:xfrm>
        <a:graphic>
          <a:graphicData uri="http://schemas.openxmlformats.org/drawingml/2006/table">
            <a:tbl>
              <a:tblPr firstRow="1" firstCol="1" bandRow="1">
                <a:tableStyleId>{5C22544A-7EE6-4342-B048-85BDC9FD1C3A}</a:tableStyleId>
              </a:tblPr>
              <a:tblGrid>
                <a:gridCol w="2345594">
                  <a:extLst>
                    <a:ext uri="{9D8B030D-6E8A-4147-A177-3AD203B41FA5}">
                      <a16:colId xmlns:a16="http://schemas.microsoft.com/office/drawing/2014/main" val="20000"/>
                    </a:ext>
                  </a:extLst>
                </a:gridCol>
                <a:gridCol w="8182466">
                  <a:extLst>
                    <a:ext uri="{9D8B030D-6E8A-4147-A177-3AD203B41FA5}">
                      <a16:colId xmlns:a16="http://schemas.microsoft.com/office/drawing/2014/main" val="20001"/>
                    </a:ext>
                  </a:extLst>
                </a:gridCol>
              </a:tblGrid>
              <a:tr h="701540">
                <a:tc>
                  <a:txBody>
                    <a:bodyPr/>
                    <a:lstStyle/>
                    <a:p>
                      <a:pPr marL="0" algn="l" defTabSz="914400" rtl="0" eaLnBrk="1" latinLnBrk="0" hangingPunct="1">
                        <a:lnSpc>
                          <a:spcPct val="150000"/>
                        </a:lnSpc>
                        <a:spcAft>
                          <a:spcPts val="0"/>
                        </a:spcAft>
                      </a:pPr>
                      <a:r>
                        <a:rPr lang="tr-TR" sz="1800" kern="1200" dirty="0" smtClean="0">
                          <a:effectLst/>
                        </a:rPr>
                        <a:t>Stratejik Amaç-1</a:t>
                      </a:r>
                      <a:endParaRPr lang="tr-TR" sz="1800" kern="1200" dirty="0">
                        <a:solidFill>
                          <a:schemeClr val="dk1"/>
                        </a:solidFill>
                        <a:effectLst/>
                        <a:latin typeface="+mn-lt"/>
                        <a:ea typeface="+mn-ea"/>
                        <a:cs typeface="+mn-cs"/>
                      </a:endParaRPr>
                    </a:p>
                  </a:txBody>
                  <a:tcPr marL="68580" marR="68580"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800" b="0" kern="1200" dirty="0" smtClean="0">
                          <a:solidFill>
                            <a:schemeClr val="tx1"/>
                          </a:solidFill>
                          <a:effectLst/>
                        </a:rPr>
                        <a:t>Kurumsal imajı geliştirme, kurumsal kimlik ve markalaşmayı güçlendirme</a:t>
                      </a:r>
                      <a:endParaRPr lang="tr-TR" sz="1800" b="0" kern="1200" dirty="0">
                        <a:solidFill>
                          <a:schemeClr val="tx1"/>
                        </a:solidFill>
                        <a:effectLst/>
                        <a:latin typeface="+mn-lt"/>
                        <a:ea typeface="+mn-ea"/>
                        <a:cs typeface="+mn-cs"/>
                      </a:endParaRPr>
                    </a:p>
                  </a:txBody>
                  <a:tcPr marL="68580" marR="68580" marT="0" marB="0" anchor="ctr">
                    <a:solidFill>
                      <a:schemeClr val="bg1">
                        <a:lumMod val="95000"/>
                      </a:schemeClr>
                    </a:solidFill>
                  </a:tcPr>
                </a:tc>
                <a:extLst>
                  <a:ext uri="{0D108BD9-81ED-4DB2-BD59-A6C34878D82A}">
                    <a16:rowId xmlns:a16="http://schemas.microsoft.com/office/drawing/2014/main" val="412504321"/>
                  </a:ext>
                </a:extLst>
              </a:tr>
              <a:tr h="701540">
                <a:tc>
                  <a:txBody>
                    <a:bodyPr/>
                    <a:lstStyle/>
                    <a:p>
                      <a:pPr marL="0" algn="l" defTabSz="914400" rtl="0" eaLnBrk="1" latinLnBrk="0" hangingPunct="1">
                        <a:lnSpc>
                          <a:spcPct val="150000"/>
                        </a:lnSpc>
                        <a:spcAft>
                          <a:spcPts val="0"/>
                        </a:spcAft>
                      </a:pPr>
                      <a:r>
                        <a:rPr lang="tr-TR" sz="1800" kern="1200" dirty="0" smtClean="0">
                          <a:effectLst/>
                        </a:rPr>
                        <a:t>Stratejik Amaç-2</a:t>
                      </a:r>
                      <a:r>
                        <a:rPr lang="tr-TR" sz="1800" kern="1200" dirty="0">
                          <a:effectLst/>
                        </a:rPr>
                        <a:t> </a:t>
                      </a:r>
                      <a:endParaRPr lang="tr-TR" sz="1800" kern="1200" dirty="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lnSpc>
                          <a:spcPct val="150000"/>
                        </a:lnSpc>
                        <a:spcAft>
                          <a:spcPts val="0"/>
                        </a:spcAft>
                      </a:pPr>
                      <a:r>
                        <a:rPr lang="tr-TR" sz="1800" kern="1200" dirty="0">
                          <a:effectLst/>
                        </a:rPr>
                        <a:t>Her alanda kalite yönetim sistemlerini hayata geçirme ve sürdürülebilirliğini sağlama</a:t>
                      </a:r>
                      <a:endParaRPr lang="tr-TR" sz="1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1"/>
                  </a:ext>
                </a:extLst>
              </a:tr>
              <a:tr h="35510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800" kern="1200" dirty="0" smtClean="0">
                          <a:effectLst/>
                        </a:rPr>
                        <a:t>Stratejik Amaç-3</a:t>
                      </a:r>
                      <a:endParaRPr lang="tr-TR" sz="1800" kern="1200" dirty="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lnSpc>
                          <a:spcPct val="150000"/>
                        </a:lnSpc>
                        <a:spcAft>
                          <a:spcPts val="0"/>
                        </a:spcAft>
                      </a:pPr>
                      <a:r>
                        <a:rPr lang="tr-TR" sz="1800" kern="1200" dirty="0">
                          <a:effectLst/>
                        </a:rPr>
                        <a:t>Eğitim-öğretim faaliyetlerinin kalitesini sürekli geliştirme</a:t>
                      </a:r>
                      <a:endParaRPr lang="tr-TR" sz="1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2"/>
                  </a:ext>
                </a:extLst>
              </a:tr>
              <a:tr h="7015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800" kern="1200" dirty="0" smtClean="0">
                          <a:effectLst/>
                        </a:rPr>
                        <a:t>Stratejik Amaç-4</a:t>
                      </a:r>
                      <a:endParaRPr lang="tr-TR" sz="1800" kern="1200" dirty="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lnSpc>
                          <a:spcPct val="150000"/>
                        </a:lnSpc>
                        <a:spcAft>
                          <a:spcPts val="0"/>
                        </a:spcAft>
                      </a:pPr>
                      <a:r>
                        <a:rPr lang="tr-TR" sz="1800" kern="1200" dirty="0">
                          <a:effectLst/>
                        </a:rPr>
                        <a:t>Yerel, bölgesel ve küresel öncelikleri dikkate alarak, </a:t>
                      </a:r>
                      <a:r>
                        <a:rPr lang="tr-TR" sz="1800" kern="1200" dirty="0" smtClean="0">
                          <a:effectLst/>
                        </a:rPr>
                        <a:t>Araştırma-Geliştirme/ Yenilikçilik </a:t>
                      </a:r>
                      <a:r>
                        <a:rPr lang="tr-TR" sz="1800" kern="1200" dirty="0">
                          <a:effectLst/>
                        </a:rPr>
                        <a:t>/Topluma Katkı faaliyetlerinin alanını çeşitlendirme ve sürekli geliştirme</a:t>
                      </a:r>
                      <a:endParaRPr lang="tr-TR" sz="1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3"/>
                  </a:ext>
                </a:extLst>
              </a:tr>
              <a:tr h="492338">
                <a:tc>
                  <a:txBody>
                    <a:bodyPr/>
                    <a:lstStyle/>
                    <a:p>
                      <a:pPr marL="0" algn="l" defTabSz="914400" rtl="0" eaLnBrk="1" latinLnBrk="0" hangingPunct="1">
                        <a:lnSpc>
                          <a:spcPct val="150000"/>
                        </a:lnSpc>
                        <a:spcAft>
                          <a:spcPts val="0"/>
                        </a:spcAft>
                      </a:pPr>
                      <a:r>
                        <a:rPr lang="tr-TR" sz="1800" kern="1200" dirty="0" smtClean="0">
                          <a:effectLst/>
                        </a:rPr>
                        <a:t>Stratejik Amaç-5</a:t>
                      </a:r>
                      <a:endParaRPr lang="tr-TR" sz="1800" kern="1200" dirty="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lnSpc>
                          <a:spcPct val="150000"/>
                        </a:lnSpc>
                        <a:spcAft>
                          <a:spcPts val="0"/>
                        </a:spcAft>
                      </a:pPr>
                      <a:r>
                        <a:rPr lang="tr-TR" sz="1800" kern="1200" dirty="0">
                          <a:effectLst/>
                        </a:rPr>
                        <a:t>Yaşam boyu öğrenme yaklaşımını sürdürme ve dijitalleşmeye ağırlık verme</a:t>
                      </a:r>
                      <a:endParaRPr lang="tr-TR" sz="1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4"/>
                  </a:ext>
                </a:extLst>
              </a:tr>
              <a:tr h="435728">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800" kern="1200" dirty="0" smtClean="0">
                          <a:effectLst/>
                        </a:rPr>
                        <a:t>Stratejik Amaç-6</a:t>
                      </a:r>
                      <a:endParaRPr lang="tr-TR" sz="1800" kern="1200" dirty="0" smtClean="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lnSpc>
                          <a:spcPct val="150000"/>
                        </a:lnSpc>
                        <a:spcAft>
                          <a:spcPts val="0"/>
                        </a:spcAft>
                      </a:pPr>
                      <a:r>
                        <a:rPr lang="tr-TR" sz="1800" kern="1200" dirty="0">
                          <a:effectLst/>
                        </a:rPr>
                        <a:t>Uluslararasılaşma düzeyini artırma</a:t>
                      </a:r>
                      <a:endParaRPr lang="tr-TR" sz="1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5"/>
                  </a:ext>
                </a:extLst>
              </a:tr>
            </a:tbl>
          </a:graphicData>
        </a:graphic>
      </p:graphicFrame>
      <p:sp>
        <p:nvSpPr>
          <p:cNvPr id="3" name="Unvan 1"/>
          <p:cNvSpPr txBox="1">
            <a:spLocks/>
          </p:cNvSpPr>
          <p:nvPr/>
        </p:nvSpPr>
        <p:spPr>
          <a:xfrm>
            <a:off x="838200" y="421688"/>
            <a:ext cx="10515600" cy="7001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600" dirty="0" smtClean="0">
                <a:latin typeface="+mn-lt"/>
                <a:cs typeface="Times New Roman" panose="02020603050405020304" pitchFamily="18" charset="0"/>
              </a:rPr>
              <a:t>2020-2024 Stratejik Planı - Stratejik Amaçlar</a:t>
            </a:r>
            <a:endParaRPr lang="tr-TR" sz="3600" dirty="0">
              <a:latin typeface="+mn-lt"/>
              <a:cs typeface="Times New Roman" panose="02020603050405020304" pitchFamily="18" charset="0"/>
            </a:endParaRPr>
          </a:p>
        </p:txBody>
      </p:sp>
    </p:spTree>
    <p:extLst>
      <p:ext uri="{BB962C8B-B14F-4D97-AF65-F5344CB8AC3E}">
        <p14:creationId xmlns:p14="http://schemas.microsoft.com/office/powerpoint/2010/main" val="2355263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0327" y="540327"/>
            <a:ext cx="11111346" cy="5666509"/>
          </a:xfrm>
        </p:spPr>
        <p:txBody>
          <a:bodyPr>
            <a:normAutofit fontScale="62500" lnSpcReduction="20000"/>
          </a:bodyPr>
          <a:lstStyle/>
          <a:p>
            <a:pPr marL="0" indent="0">
              <a:lnSpc>
                <a:spcPct val="150000"/>
              </a:lnSpc>
              <a:spcBef>
                <a:spcPts val="0"/>
              </a:spcBef>
              <a:buNone/>
            </a:pPr>
            <a:endParaRPr lang="tr-TR" dirty="0" smtClean="0">
              <a:cs typeface="Arial" panose="020B0604020202020204" pitchFamily="34" charset="0"/>
            </a:endParaRPr>
          </a:p>
          <a:p>
            <a:pPr marL="0" indent="0" algn="ctr">
              <a:lnSpc>
                <a:spcPct val="150000"/>
              </a:lnSpc>
              <a:spcBef>
                <a:spcPts val="0"/>
              </a:spcBef>
              <a:buNone/>
            </a:pPr>
            <a:r>
              <a:rPr lang="tr-TR" sz="5700" dirty="0" smtClean="0">
                <a:cs typeface="Arial" panose="020B0604020202020204" pitchFamily="34" charset="0"/>
              </a:rPr>
              <a:t>Önümüzdeki beş yıllık dönemde, </a:t>
            </a:r>
          </a:p>
          <a:p>
            <a:pPr marL="0" indent="0" algn="ctr">
              <a:lnSpc>
                <a:spcPct val="150000"/>
              </a:lnSpc>
              <a:spcBef>
                <a:spcPts val="0"/>
              </a:spcBef>
              <a:buNone/>
            </a:pPr>
            <a:r>
              <a:rPr lang="tr-TR" sz="5700" dirty="0" smtClean="0">
                <a:cs typeface="Arial" panose="020B0604020202020204" pitchFamily="34" charset="0"/>
              </a:rPr>
              <a:t>Maltepe Üniversitesi’nin tüm birimlerinde, </a:t>
            </a:r>
          </a:p>
          <a:p>
            <a:pPr marL="0" indent="0" algn="ctr">
              <a:lnSpc>
                <a:spcPct val="150000"/>
              </a:lnSpc>
              <a:spcBef>
                <a:spcPts val="0"/>
              </a:spcBef>
              <a:buNone/>
            </a:pPr>
            <a:r>
              <a:rPr lang="tr-TR" sz="5700" dirty="0" smtClean="0">
                <a:cs typeface="Arial" panose="020B0604020202020204" pitchFamily="34" charset="0"/>
              </a:rPr>
              <a:t>ortak amaçlar doğrultusunda ve </a:t>
            </a:r>
          </a:p>
          <a:p>
            <a:pPr marL="0" indent="0" algn="ctr">
              <a:lnSpc>
                <a:spcPct val="150000"/>
              </a:lnSpc>
              <a:spcBef>
                <a:spcPts val="0"/>
              </a:spcBef>
              <a:buNone/>
            </a:pPr>
            <a:r>
              <a:rPr lang="tr-TR" sz="5700" dirty="0" smtClean="0">
                <a:cs typeface="Arial" panose="020B0604020202020204" pitchFamily="34" charset="0"/>
              </a:rPr>
              <a:t>birbirimizi her konuda destekleyerek </a:t>
            </a:r>
          </a:p>
          <a:p>
            <a:pPr marL="0" indent="0" algn="ctr">
              <a:lnSpc>
                <a:spcPct val="150000"/>
              </a:lnSpc>
              <a:spcBef>
                <a:spcPts val="0"/>
              </a:spcBef>
              <a:buNone/>
            </a:pPr>
            <a:r>
              <a:rPr lang="tr-TR" sz="5700" dirty="0" smtClean="0">
                <a:cs typeface="Arial" panose="020B0604020202020204" pitchFamily="34" charset="0"/>
              </a:rPr>
              <a:t>çalışmalarımıza hız vereceğimize olan inancım ve teşekkürlerimle</a:t>
            </a:r>
            <a:r>
              <a:rPr lang="tr-TR" sz="5700" dirty="0" smtClean="0">
                <a:latin typeface="Comic Sans MS" panose="030F0702030302020204" pitchFamily="66" charset="0"/>
                <a:cs typeface="Arial" panose="020B0604020202020204" pitchFamily="34" charset="0"/>
              </a:rPr>
              <a:t>.</a:t>
            </a:r>
            <a:r>
              <a:rPr lang="tr-TR" sz="5700" dirty="0">
                <a:cs typeface="Arial" panose="020B0604020202020204" pitchFamily="34" charset="0"/>
              </a:rPr>
              <a:t/>
            </a:r>
            <a:br>
              <a:rPr lang="tr-TR" sz="5700" dirty="0">
                <a:cs typeface="Arial" panose="020B0604020202020204" pitchFamily="34" charset="0"/>
              </a:rPr>
            </a:br>
            <a:endParaRPr lang="tr-TR" sz="5700" dirty="0"/>
          </a:p>
        </p:txBody>
      </p:sp>
    </p:spTree>
    <p:extLst>
      <p:ext uri="{BB962C8B-B14F-4D97-AF65-F5344CB8AC3E}">
        <p14:creationId xmlns:p14="http://schemas.microsoft.com/office/powerpoint/2010/main" val="3210562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rlik çizim ile ilgili görsel sonucu&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6085" y="557483"/>
            <a:ext cx="5850837" cy="550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447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20330"/>
          </a:xfrm>
        </p:spPr>
        <p:txBody>
          <a:bodyPr/>
          <a:lstStyle/>
          <a:p>
            <a:r>
              <a:rPr lang="tr-TR" b="1" dirty="0" smtClean="0">
                <a:latin typeface="Comic Sans MS" panose="030F0702030302020204" pitchFamily="66" charset="0"/>
              </a:rPr>
              <a:t>Sunuş</a:t>
            </a:r>
            <a:endParaRPr lang="tr-TR" b="1" dirty="0">
              <a:latin typeface="Comic Sans MS" panose="030F0702030302020204" pitchFamily="66" charset="0"/>
            </a:endParaRPr>
          </a:p>
        </p:txBody>
      </p:sp>
      <p:sp>
        <p:nvSpPr>
          <p:cNvPr id="3" name="İçerik Yer Tutucusu 2"/>
          <p:cNvSpPr>
            <a:spLocks noGrp="1"/>
          </p:cNvSpPr>
          <p:nvPr>
            <p:ph idx="1"/>
          </p:nvPr>
        </p:nvSpPr>
        <p:spPr>
          <a:xfrm>
            <a:off x="443345" y="1385456"/>
            <a:ext cx="11402291" cy="5167743"/>
          </a:xfrm>
        </p:spPr>
        <p:txBody>
          <a:bodyPr>
            <a:normAutofit fontScale="77500" lnSpcReduction="20000"/>
          </a:bodyPr>
          <a:lstStyle/>
          <a:p>
            <a:pPr>
              <a:lnSpc>
                <a:spcPct val="150000"/>
              </a:lnSpc>
              <a:spcBef>
                <a:spcPts val="0"/>
              </a:spcBef>
            </a:pPr>
            <a:r>
              <a:rPr lang="tr-TR" dirty="0" smtClean="0">
                <a:latin typeface="Comic Sans MS" panose="030F0702030302020204" pitchFamily="66" charset="0"/>
              </a:rPr>
              <a:t>2020-2024 </a:t>
            </a:r>
            <a:r>
              <a:rPr lang="tr-TR" dirty="0">
                <a:latin typeface="Comic Sans MS" panose="030F0702030302020204" pitchFamily="66" charset="0"/>
              </a:rPr>
              <a:t>Stratejik </a:t>
            </a:r>
            <a:r>
              <a:rPr lang="tr-TR" dirty="0" smtClean="0">
                <a:latin typeface="Comic Sans MS" panose="030F0702030302020204" pitchFamily="66" charset="0"/>
              </a:rPr>
              <a:t>Planımızın hazırlıkları tamamlanmak üzeredir. </a:t>
            </a:r>
          </a:p>
          <a:p>
            <a:pPr>
              <a:lnSpc>
                <a:spcPct val="150000"/>
              </a:lnSpc>
              <a:spcBef>
                <a:spcPts val="0"/>
              </a:spcBef>
            </a:pPr>
            <a:r>
              <a:rPr lang="tr-TR" dirty="0" smtClean="0">
                <a:latin typeface="Comic Sans MS" panose="030F0702030302020204" pitchFamily="66" charset="0"/>
              </a:rPr>
              <a:t>Daha önceki </a:t>
            </a:r>
            <a:r>
              <a:rPr lang="tr-TR" dirty="0" err="1" smtClean="0">
                <a:latin typeface="Comic Sans MS" panose="030F0702030302020204" pitchFamily="66" charset="0"/>
              </a:rPr>
              <a:t>SP’ları</a:t>
            </a:r>
            <a:r>
              <a:rPr lang="tr-TR" dirty="0" smtClean="0">
                <a:latin typeface="Comic Sans MS" panose="030F0702030302020204" pitchFamily="66" charset="0"/>
              </a:rPr>
              <a:t> Eğitim-Öğretim ağırlıklı olarak sürdürülmüştür.</a:t>
            </a:r>
          </a:p>
          <a:p>
            <a:pPr>
              <a:lnSpc>
                <a:spcPct val="150000"/>
              </a:lnSpc>
              <a:spcBef>
                <a:spcPts val="0"/>
              </a:spcBef>
            </a:pPr>
            <a:r>
              <a:rPr lang="tr-TR" dirty="0" smtClean="0">
                <a:latin typeface="Comic Sans MS" panose="030F0702030302020204" pitchFamily="66" charset="0"/>
              </a:rPr>
              <a:t>Önümüzdeki beş-yıllık dönemimiz ise Ar-Ge ağırlıklı olarak planlanmaktadır. </a:t>
            </a:r>
          </a:p>
          <a:p>
            <a:pPr marL="0" indent="0">
              <a:lnSpc>
                <a:spcPct val="150000"/>
              </a:lnSpc>
              <a:spcBef>
                <a:spcPts val="0"/>
              </a:spcBef>
              <a:buNone/>
            </a:pPr>
            <a:r>
              <a:rPr lang="tr-TR" dirty="0">
                <a:latin typeface="Comic Sans MS" panose="030F0702030302020204" pitchFamily="66" charset="0"/>
              </a:rPr>
              <a:t> </a:t>
            </a:r>
            <a:r>
              <a:rPr lang="tr-TR" dirty="0" smtClean="0">
                <a:latin typeface="Comic Sans MS" panose="030F0702030302020204" pitchFamily="66" charset="0"/>
              </a:rPr>
              <a:t>  Birbiri ile bağlantılı nedenleri:</a:t>
            </a:r>
          </a:p>
          <a:p>
            <a:pPr>
              <a:lnSpc>
                <a:spcPct val="150000"/>
              </a:lnSpc>
              <a:spcBef>
                <a:spcPts val="0"/>
              </a:spcBef>
            </a:pPr>
            <a:r>
              <a:rPr lang="tr-TR" sz="3200" dirty="0" smtClean="0">
                <a:latin typeface="Comic Sans MS" panose="030F0702030302020204" pitchFamily="66" charset="0"/>
              </a:rPr>
              <a:t>11. Kalkınma Planı doğrultusunda Cumhurbaşkanlığı ve YÖK tarafından Üniversitelerde Ar-Ge çalışmalarına öncelik verilmesine vurgu yapılması, </a:t>
            </a:r>
          </a:p>
          <a:p>
            <a:pPr>
              <a:lnSpc>
                <a:spcPct val="150000"/>
              </a:lnSpc>
              <a:spcBef>
                <a:spcPts val="0"/>
              </a:spcBef>
            </a:pPr>
            <a:r>
              <a:rPr lang="tr-TR" sz="3200" dirty="0" smtClean="0">
                <a:latin typeface="Comic Sans MS" panose="030F0702030302020204" pitchFamily="66" charset="0"/>
              </a:rPr>
              <a:t>Üniversite sıralama sonuçlarının dikkatle izlenmekte oluşu ve </a:t>
            </a:r>
            <a:endParaRPr lang="tr-TR" sz="3200" dirty="0">
              <a:latin typeface="Comic Sans MS" panose="030F0702030302020204" pitchFamily="66" charset="0"/>
            </a:endParaRPr>
          </a:p>
          <a:p>
            <a:pPr>
              <a:lnSpc>
                <a:spcPct val="150000"/>
              </a:lnSpc>
              <a:spcBef>
                <a:spcPts val="0"/>
              </a:spcBef>
            </a:pPr>
            <a:r>
              <a:rPr lang="tr-TR" sz="3200" dirty="0" smtClean="0">
                <a:latin typeface="Comic Sans MS" panose="030F0702030302020204" pitchFamily="66" charset="0"/>
              </a:rPr>
              <a:t>Sayın Kurucumuz ve Sayın Rektörümüzün sıralamalarda yükselme kararlılığı içinde olmaları.</a:t>
            </a:r>
          </a:p>
        </p:txBody>
      </p:sp>
    </p:spTree>
    <p:extLst>
      <p:ext uri="{BB962C8B-B14F-4D97-AF65-F5344CB8AC3E}">
        <p14:creationId xmlns:p14="http://schemas.microsoft.com/office/powerpoint/2010/main" val="307615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latin typeface="Comic Sans MS" panose="030F0702030302020204" pitchFamily="66" charset="0"/>
              </a:rPr>
              <a:t>Toplantı İçeriği</a:t>
            </a:r>
            <a:endParaRPr lang="tr-TR" b="1" dirty="0">
              <a:latin typeface="Comic Sans MS" panose="030F0702030302020204" pitchFamily="66" charset="0"/>
            </a:endParaRPr>
          </a:p>
        </p:txBody>
      </p:sp>
      <p:sp>
        <p:nvSpPr>
          <p:cNvPr id="3" name="İçerik Yer Tutucusu 2"/>
          <p:cNvSpPr>
            <a:spLocks noGrp="1"/>
          </p:cNvSpPr>
          <p:nvPr>
            <p:ph idx="1"/>
          </p:nvPr>
        </p:nvSpPr>
        <p:spPr>
          <a:xfrm>
            <a:off x="540327" y="1842654"/>
            <a:ext cx="11111346" cy="4752109"/>
          </a:xfrm>
        </p:spPr>
        <p:txBody>
          <a:bodyPr>
            <a:noAutofit/>
          </a:bodyPr>
          <a:lstStyle/>
          <a:p>
            <a:pPr>
              <a:lnSpc>
                <a:spcPct val="150000"/>
              </a:lnSpc>
              <a:spcBef>
                <a:spcPts val="0"/>
              </a:spcBef>
            </a:pPr>
            <a:r>
              <a:rPr lang="tr-TR" dirty="0">
                <a:latin typeface="Comic Sans MS" panose="030F0702030302020204" pitchFamily="66" charset="0"/>
                <a:cs typeface="Arial" panose="020B0604020202020204" pitchFamily="34" charset="0"/>
              </a:rPr>
              <a:t>Uluslararası ve Ulusal </a:t>
            </a:r>
            <a:r>
              <a:rPr lang="tr-TR" dirty="0" smtClean="0">
                <a:latin typeface="Comic Sans MS" panose="030F0702030302020204" pitchFamily="66" charset="0"/>
                <a:cs typeface="Arial" panose="020B0604020202020204" pitchFamily="34" charset="0"/>
              </a:rPr>
              <a:t>Endeksler (Üniversite </a:t>
            </a:r>
            <a:r>
              <a:rPr lang="tr-TR" dirty="0">
                <a:latin typeface="Comic Sans MS" panose="030F0702030302020204" pitchFamily="66" charset="0"/>
                <a:cs typeface="Arial" panose="020B0604020202020204" pitchFamily="34" charset="0"/>
              </a:rPr>
              <a:t>Sıralamaları</a:t>
            </a:r>
            <a:r>
              <a:rPr lang="tr-TR" dirty="0" smtClean="0">
                <a:latin typeface="Comic Sans MS" panose="030F0702030302020204" pitchFamily="66" charset="0"/>
                <a:cs typeface="Arial" panose="020B0604020202020204" pitchFamily="34" charset="0"/>
              </a:rPr>
              <a:t>) ve kullanılan kriterler</a:t>
            </a:r>
          </a:p>
          <a:p>
            <a:pPr>
              <a:lnSpc>
                <a:spcPct val="150000"/>
              </a:lnSpc>
              <a:spcBef>
                <a:spcPts val="0"/>
              </a:spcBef>
            </a:pPr>
            <a:r>
              <a:rPr lang="tr-TR" dirty="0" smtClean="0">
                <a:latin typeface="Comic Sans MS" panose="030F0702030302020204" pitchFamily="66" charset="0"/>
                <a:cs typeface="Arial" panose="020B0604020202020204" pitchFamily="34" charset="0"/>
              </a:rPr>
              <a:t>Cumhurbaşkanlığı 11. Kalkınma Planı doğrultusunda MÜ için planlanan ve söz verilen çalışmalar </a:t>
            </a:r>
          </a:p>
          <a:p>
            <a:pPr>
              <a:lnSpc>
                <a:spcPct val="150000"/>
              </a:lnSpc>
              <a:spcBef>
                <a:spcPts val="0"/>
              </a:spcBef>
            </a:pPr>
            <a:r>
              <a:rPr lang="tr-TR" dirty="0" smtClean="0">
                <a:latin typeface="Comic Sans MS" panose="030F0702030302020204" pitchFamily="66" charset="0"/>
                <a:cs typeface="Arial" panose="020B0604020202020204" pitchFamily="34" charset="0"/>
              </a:rPr>
              <a:t>2020-2024 Stratejik Planında yer alan amaç ve hedefler</a:t>
            </a:r>
            <a:r>
              <a:rPr lang="tr-TR" dirty="0">
                <a:latin typeface="Comic Sans MS" panose="030F0702030302020204" pitchFamily="66" charset="0"/>
                <a:cs typeface="Arial" panose="020B0604020202020204" pitchFamily="34" charset="0"/>
              </a:rPr>
              <a:t/>
            </a:r>
            <a:br>
              <a:rPr lang="tr-TR" dirty="0">
                <a:latin typeface="Comic Sans MS" panose="030F0702030302020204" pitchFamily="66" charset="0"/>
                <a:cs typeface="Arial" panose="020B0604020202020204" pitchFamily="34"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344580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0327" y="762000"/>
            <a:ext cx="11111346" cy="4599709"/>
          </a:xfrm>
        </p:spPr>
        <p:txBody>
          <a:bodyPr>
            <a:normAutofit fontScale="40000" lnSpcReduction="20000"/>
          </a:bodyPr>
          <a:lstStyle/>
          <a:p>
            <a:pPr marL="0" indent="0">
              <a:lnSpc>
                <a:spcPct val="150000"/>
              </a:lnSpc>
              <a:spcBef>
                <a:spcPts val="0"/>
              </a:spcBef>
              <a:buNone/>
            </a:pPr>
            <a:endParaRPr lang="tr-TR" sz="4000" b="1" dirty="0" smtClean="0">
              <a:cs typeface="Arial" panose="020B0604020202020204" pitchFamily="34" charset="0"/>
            </a:endParaRPr>
          </a:p>
          <a:p>
            <a:pPr marL="0" indent="0">
              <a:lnSpc>
                <a:spcPct val="150000"/>
              </a:lnSpc>
              <a:spcBef>
                <a:spcPts val="0"/>
              </a:spcBef>
              <a:buNone/>
            </a:pPr>
            <a:endParaRPr lang="tr-TR" sz="4000" b="1" dirty="0">
              <a:cs typeface="Arial" panose="020B0604020202020204" pitchFamily="34" charset="0"/>
            </a:endParaRPr>
          </a:p>
          <a:p>
            <a:pPr marL="0" indent="0">
              <a:lnSpc>
                <a:spcPct val="150000"/>
              </a:lnSpc>
              <a:spcBef>
                <a:spcPts val="0"/>
              </a:spcBef>
              <a:buNone/>
            </a:pPr>
            <a:endParaRPr lang="tr-TR" sz="4000" b="1" dirty="0" smtClean="0">
              <a:cs typeface="Arial" panose="020B0604020202020204" pitchFamily="34" charset="0"/>
            </a:endParaRPr>
          </a:p>
          <a:p>
            <a:pPr marL="0" indent="0" algn="ctr">
              <a:lnSpc>
                <a:spcPct val="150000"/>
              </a:lnSpc>
              <a:spcBef>
                <a:spcPts val="0"/>
              </a:spcBef>
              <a:buNone/>
            </a:pPr>
            <a:r>
              <a:rPr lang="tr-TR" sz="9300" b="1" dirty="0" smtClean="0">
                <a:solidFill>
                  <a:srgbClr val="CC00CC"/>
                </a:solidFill>
                <a:latin typeface="Comic Sans MS" panose="030F0702030302020204" pitchFamily="66" charset="0"/>
                <a:cs typeface="Arial" panose="020B0604020202020204" pitchFamily="34" charset="0"/>
              </a:rPr>
              <a:t>Uluslararası </a:t>
            </a:r>
            <a:r>
              <a:rPr lang="tr-TR" sz="9300" b="1" dirty="0">
                <a:solidFill>
                  <a:srgbClr val="CC00CC"/>
                </a:solidFill>
                <a:latin typeface="Comic Sans MS" panose="030F0702030302020204" pitchFamily="66" charset="0"/>
                <a:cs typeface="Arial" panose="020B0604020202020204" pitchFamily="34" charset="0"/>
              </a:rPr>
              <a:t>ve Ulusal </a:t>
            </a:r>
            <a:r>
              <a:rPr lang="tr-TR" sz="9300" b="1" dirty="0" smtClean="0">
                <a:solidFill>
                  <a:srgbClr val="CC00CC"/>
                </a:solidFill>
                <a:latin typeface="Comic Sans MS" panose="030F0702030302020204" pitchFamily="66" charset="0"/>
                <a:cs typeface="Arial" panose="020B0604020202020204" pitchFamily="34" charset="0"/>
              </a:rPr>
              <a:t>Endeksler </a:t>
            </a:r>
          </a:p>
          <a:p>
            <a:pPr marL="0" indent="0" algn="ctr">
              <a:lnSpc>
                <a:spcPct val="150000"/>
              </a:lnSpc>
              <a:spcBef>
                <a:spcPts val="0"/>
              </a:spcBef>
              <a:buNone/>
            </a:pPr>
            <a:r>
              <a:rPr lang="tr-TR" sz="9300" b="1" dirty="0" smtClean="0">
                <a:solidFill>
                  <a:srgbClr val="CC00CC"/>
                </a:solidFill>
                <a:latin typeface="Comic Sans MS" panose="030F0702030302020204" pitchFamily="66" charset="0"/>
                <a:cs typeface="Arial" panose="020B0604020202020204" pitchFamily="34" charset="0"/>
              </a:rPr>
              <a:t>(Üniversite </a:t>
            </a:r>
            <a:r>
              <a:rPr lang="tr-TR" sz="9300" b="1" dirty="0">
                <a:solidFill>
                  <a:srgbClr val="CC00CC"/>
                </a:solidFill>
                <a:latin typeface="Comic Sans MS" panose="030F0702030302020204" pitchFamily="66" charset="0"/>
                <a:cs typeface="Arial" panose="020B0604020202020204" pitchFamily="34" charset="0"/>
              </a:rPr>
              <a:t>Sıralamaları</a:t>
            </a:r>
            <a:r>
              <a:rPr lang="tr-TR" sz="9300" b="1" dirty="0" smtClean="0">
                <a:solidFill>
                  <a:srgbClr val="CC00CC"/>
                </a:solidFill>
                <a:latin typeface="Comic Sans MS" panose="030F0702030302020204" pitchFamily="66" charset="0"/>
                <a:cs typeface="Arial" panose="020B0604020202020204" pitchFamily="34" charset="0"/>
              </a:rPr>
              <a:t>) </a:t>
            </a:r>
          </a:p>
          <a:p>
            <a:pPr marL="0" indent="0" algn="ctr">
              <a:lnSpc>
                <a:spcPct val="150000"/>
              </a:lnSpc>
              <a:spcBef>
                <a:spcPts val="0"/>
              </a:spcBef>
              <a:buNone/>
            </a:pPr>
            <a:r>
              <a:rPr lang="tr-TR" sz="9300" b="1" dirty="0" smtClean="0">
                <a:solidFill>
                  <a:srgbClr val="CC00CC"/>
                </a:solidFill>
                <a:latin typeface="Comic Sans MS" panose="030F0702030302020204" pitchFamily="66" charset="0"/>
                <a:cs typeface="Arial" panose="020B0604020202020204" pitchFamily="34" charset="0"/>
              </a:rPr>
              <a:t>ve Kullanılan </a:t>
            </a:r>
            <a:r>
              <a:rPr lang="tr-TR" sz="9300" b="1" dirty="0">
                <a:solidFill>
                  <a:srgbClr val="CC00CC"/>
                </a:solidFill>
                <a:latin typeface="Comic Sans MS" panose="030F0702030302020204" pitchFamily="66" charset="0"/>
                <a:cs typeface="Arial" panose="020B0604020202020204" pitchFamily="34" charset="0"/>
              </a:rPr>
              <a:t>K</a:t>
            </a:r>
            <a:r>
              <a:rPr lang="tr-TR" sz="9300" b="1" dirty="0" smtClean="0">
                <a:solidFill>
                  <a:srgbClr val="CC00CC"/>
                </a:solidFill>
                <a:latin typeface="Comic Sans MS" panose="030F0702030302020204" pitchFamily="66" charset="0"/>
                <a:cs typeface="Arial" panose="020B0604020202020204" pitchFamily="34" charset="0"/>
              </a:rPr>
              <a:t>riterler</a:t>
            </a:r>
          </a:p>
          <a:p>
            <a:pPr>
              <a:lnSpc>
                <a:spcPct val="150000"/>
              </a:lnSpc>
              <a:spcBef>
                <a:spcPts val="0"/>
              </a:spcBef>
            </a:pPr>
            <a:endParaRPr lang="tr-TR" dirty="0" smtClean="0">
              <a:cs typeface="Arial" panose="020B0604020202020204" pitchFamily="34" charset="0"/>
            </a:endParaRPr>
          </a:p>
          <a:p>
            <a:pPr marL="0" indent="0">
              <a:lnSpc>
                <a:spcPct val="150000"/>
              </a:lnSpc>
              <a:spcBef>
                <a:spcPts val="0"/>
              </a:spcBef>
              <a:buNone/>
            </a:pPr>
            <a:r>
              <a:rPr lang="tr-TR" sz="3600" dirty="0">
                <a:cs typeface="Arial" panose="020B0604020202020204" pitchFamily="34" charset="0"/>
              </a:rPr>
              <a:t/>
            </a:r>
            <a:br>
              <a:rPr lang="tr-TR" sz="3600" dirty="0">
                <a:cs typeface="Arial" panose="020B0604020202020204" pitchFamily="34" charset="0"/>
              </a:rPr>
            </a:br>
            <a:endParaRPr lang="tr-TR" sz="3600" dirty="0"/>
          </a:p>
        </p:txBody>
      </p:sp>
    </p:spTree>
    <p:extLst>
      <p:ext uri="{BB962C8B-B14F-4D97-AF65-F5344CB8AC3E}">
        <p14:creationId xmlns:p14="http://schemas.microsoft.com/office/powerpoint/2010/main" val="140784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9018" y="276806"/>
            <a:ext cx="8395855" cy="706964"/>
          </a:xfrm>
        </p:spPr>
        <p:txBody>
          <a:bodyPr>
            <a:normAutofit/>
          </a:bodyPr>
          <a:lstStyle/>
          <a:p>
            <a:pPr algn="ctr" fontAlgn="b"/>
            <a:r>
              <a:rPr lang="tr-TR" sz="2800" b="1" dirty="0" smtClean="0">
                <a:solidFill>
                  <a:srgbClr val="000000"/>
                </a:solidFill>
                <a:latin typeface="Comic Sans MS" panose="030F0702030302020204" pitchFamily="66" charset="0"/>
              </a:rPr>
              <a:t>Uluslararası ve Ulusal Endeksler</a:t>
            </a:r>
            <a:endParaRPr lang="tr-TR" sz="2800" b="1" dirty="0">
              <a:solidFill>
                <a:srgbClr val="000000"/>
              </a:solidFill>
              <a:latin typeface="Comic Sans MS" panose="030F0702030302020204" pitchFamily="66" charset="0"/>
            </a:endParaRPr>
          </a:p>
        </p:txBody>
      </p:sp>
      <p:pic>
        <p:nvPicPr>
          <p:cNvPr id="7" name="Picture 5" descr="Click here for THE homepage">
            <a:hlinkClick r:id="rId2"/>
          </p:cNvPr>
          <p:cNvPicPr/>
          <p:nvPr/>
        </p:nvPicPr>
        <p:blipFill>
          <a:blip r:embed="rId3" cstate="print"/>
          <a:srcRect/>
          <a:stretch>
            <a:fillRect/>
          </a:stretch>
        </p:blipFill>
        <p:spPr bwMode="auto">
          <a:xfrm>
            <a:off x="1237247" y="1169986"/>
            <a:ext cx="1524426" cy="1300597"/>
          </a:xfrm>
          <a:prstGeom prst="rect">
            <a:avLst/>
          </a:prstGeom>
          <a:noFill/>
          <a:ln w="9525">
            <a:noFill/>
            <a:miter lim="800000"/>
            <a:headEnd/>
            <a:tailEnd/>
          </a:ln>
        </p:spPr>
      </p:pic>
      <p:sp>
        <p:nvSpPr>
          <p:cNvPr id="4" name="Metin kutusu 3"/>
          <p:cNvSpPr txBox="1"/>
          <p:nvPr/>
        </p:nvSpPr>
        <p:spPr>
          <a:xfrm>
            <a:off x="3113442" y="2986305"/>
            <a:ext cx="5655526" cy="2954655"/>
          </a:xfrm>
          <a:prstGeom prst="rect">
            <a:avLst/>
          </a:prstGeom>
          <a:noFill/>
        </p:spPr>
        <p:txBody>
          <a:bodyPr wrap="square" rtlCol="0">
            <a:spAutoFit/>
          </a:bodyPr>
          <a:lstStyle/>
          <a:p>
            <a:pPr marL="800100" lvl="1" indent="-342900">
              <a:buFont typeface="Wingdings" panose="05000000000000000000" pitchFamily="2" charset="2"/>
              <a:buChar char="Ø"/>
            </a:pPr>
            <a:r>
              <a:rPr lang="tr-TR" sz="2400" b="1" dirty="0" smtClean="0">
                <a:latin typeface="Comic Sans MS" panose="030F0702030302020204" pitchFamily="66" charset="0"/>
              </a:rPr>
              <a:t>Times </a:t>
            </a:r>
            <a:r>
              <a:rPr lang="tr-TR" sz="2400" b="1" dirty="0" err="1" smtClean="0">
                <a:latin typeface="Comic Sans MS" panose="030F0702030302020204" pitchFamily="66" charset="0"/>
              </a:rPr>
              <a:t>Higher</a:t>
            </a:r>
            <a:r>
              <a:rPr lang="tr-TR" sz="2400" b="1" dirty="0" smtClean="0">
                <a:latin typeface="Comic Sans MS" panose="030F0702030302020204" pitchFamily="66" charset="0"/>
              </a:rPr>
              <a:t> </a:t>
            </a:r>
            <a:r>
              <a:rPr lang="tr-TR" sz="2400" b="1" dirty="0" err="1" smtClean="0">
                <a:latin typeface="Comic Sans MS" panose="030F0702030302020204" pitchFamily="66" charset="0"/>
              </a:rPr>
              <a:t>Education</a:t>
            </a:r>
            <a:r>
              <a:rPr lang="tr-TR" sz="2400" b="1" dirty="0" smtClean="0">
                <a:latin typeface="Comic Sans MS" panose="030F0702030302020204" pitchFamily="66" charset="0"/>
              </a:rPr>
              <a:t>–THE </a:t>
            </a:r>
          </a:p>
          <a:p>
            <a:pPr marL="800100" lvl="1" indent="-342900">
              <a:buFont typeface="Wingdings" panose="05000000000000000000" pitchFamily="2" charset="2"/>
              <a:buChar char="Ø"/>
            </a:pPr>
            <a:r>
              <a:rPr lang="tr-TR" sz="2400" b="1" dirty="0" smtClean="0">
                <a:latin typeface="Comic Sans MS" panose="030F0702030302020204" pitchFamily="66" charset="0"/>
              </a:rPr>
              <a:t>URAP</a:t>
            </a:r>
          </a:p>
          <a:p>
            <a:pPr marL="800100" lvl="1" indent="-342900">
              <a:buFont typeface="Wingdings" panose="05000000000000000000" pitchFamily="2" charset="2"/>
              <a:buChar char="Ø"/>
            </a:pPr>
            <a:r>
              <a:rPr lang="tr-TR" sz="2400" b="1" dirty="0" smtClean="0">
                <a:latin typeface="Comic Sans MS" panose="030F0702030302020204" pitchFamily="66" charset="0"/>
              </a:rPr>
              <a:t>QS</a:t>
            </a:r>
          </a:p>
          <a:p>
            <a:pPr marL="800100" lvl="1" indent="-342900">
              <a:buFont typeface="Wingdings" panose="05000000000000000000" pitchFamily="2" charset="2"/>
              <a:buChar char="Ø"/>
            </a:pPr>
            <a:r>
              <a:rPr lang="tr-TR" sz="2400" b="1" dirty="0" err="1" smtClean="0">
                <a:latin typeface="Comic Sans MS" panose="030F0702030302020204" pitchFamily="66" charset="0"/>
              </a:rPr>
              <a:t>Webometrics</a:t>
            </a:r>
            <a:endParaRPr lang="tr-TR" sz="2400" b="1" dirty="0" smtClean="0">
              <a:latin typeface="Comic Sans MS" panose="030F0702030302020204" pitchFamily="66" charset="0"/>
            </a:endParaRPr>
          </a:p>
          <a:p>
            <a:pPr marL="800100" lvl="1" indent="-342900">
              <a:buFont typeface="Wingdings" panose="05000000000000000000" pitchFamily="2" charset="2"/>
              <a:buChar char="Ø"/>
            </a:pPr>
            <a:r>
              <a:rPr lang="tr-TR" sz="2400" b="1" dirty="0" smtClean="0">
                <a:latin typeface="Comic Sans MS" panose="030F0702030302020204" pitchFamily="66" charset="0"/>
              </a:rPr>
              <a:t>ARWU</a:t>
            </a:r>
          </a:p>
          <a:p>
            <a:pPr marL="800100" lvl="1" indent="-342900">
              <a:buFont typeface="Wingdings" panose="05000000000000000000" pitchFamily="2" charset="2"/>
              <a:buChar char="Ø"/>
            </a:pPr>
            <a:r>
              <a:rPr lang="tr-TR" sz="2400" b="1" dirty="0" smtClean="0">
                <a:latin typeface="Comic Sans MS" panose="030F0702030302020204" pitchFamily="66" charset="0"/>
              </a:rPr>
              <a:t>CWUR</a:t>
            </a:r>
          </a:p>
          <a:p>
            <a:pPr marL="800100" lvl="1" indent="-342900">
              <a:buFont typeface="Wingdings" panose="05000000000000000000" pitchFamily="2" charset="2"/>
              <a:buChar char="Ø"/>
            </a:pPr>
            <a:r>
              <a:rPr lang="tr-TR" sz="2400" b="1" dirty="0" smtClean="0">
                <a:latin typeface="Comic Sans MS" panose="030F0702030302020204" pitchFamily="66" charset="0"/>
              </a:rPr>
              <a:t>TÜBİTAK – GYUE</a:t>
            </a:r>
            <a:r>
              <a:rPr lang="tr-TR" sz="2400" dirty="0" smtClean="0"/>
              <a:t> </a:t>
            </a:r>
          </a:p>
          <a:p>
            <a:pPr marL="342900" indent="-342900">
              <a:buFont typeface="Wingdings" panose="05000000000000000000" pitchFamily="2" charset="2"/>
              <a:buChar char="Ø"/>
            </a:pPr>
            <a:endParaRPr lang="tr-TR" dirty="0"/>
          </a:p>
        </p:txBody>
      </p:sp>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1974" y="4105634"/>
            <a:ext cx="1736862" cy="1527942"/>
          </a:xfrm>
          <a:prstGeom prst="rect">
            <a:avLst/>
          </a:prstGeom>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62092" y="1436518"/>
            <a:ext cx="2678562" cy="1108183"/>
          </a:xfrm>
          <a:prstGeom prst="rect">
            <a:avLst/>
          </a:prstGeom>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12762" y="2689526"/>
            <a:ext cx="2066074" cy="875455"/>
          </a:xfrm>
          <a:prstGeom prst="rect">
            <a:avLst/>
          </a:prstGeom>
        </p:spPr>
      </p:pic>
      <p:pic>
        <p:nvPicPr>
          <p:cNvPr id="11" name="Resim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2212" y="4463632"/>
            <a:ext cx="2012368" cy="1048243"/>
          </a:xfrm>
          <a:prstGeom prst="rect">
            <a:avLst/>
          </a:prstGeom>
        </p:spPr>
      </p:pic>
      <p:pic>
        <p:nvPicPr>
          <p:cNvPr id="12" name="Resim 11" descr="E:\TTO\Raporlar\gyue.jfif"/>
          <p:cNvPicPr/>
          <p:nvPr/>
        </p:nvPicPr>
        <p:blipFill rotWithShape="1">
          <a:blip r:embed="rId8">
            <a:extLst>
              <a:ext uri="{28A0092B-C50C-407E-A947-70E740481C1C}">
                <a14:useLocalDpi xmlns:a14="http://schemas.microsoft.com/office/drawing/2010/main" val="0"/>
              </a:ext>
            </a:extLst>
          </a:blip>
          <a:srcRect b="36957"/>
          <a:stretch/>
        </p:blipFill>
        <p:spPr bwMode="auto">
          <a:xfrm>
            <a:off x="3531691" y="1208741"/>
            <a:ext cx="3853148" cy="1222998"/>
          </a:xfrm>
          <a:prstGeom prst="rect">
            <a:avLst/>
          </a:prstGeom>
          <a:noFill/>
          <a:ln>
            <a:noFill/>
          </a:ln>
          <a:extLst>
            <a:ext uri="{53640926-AAD7-44D8-BBD7-CCE9431645EC}">
              <a14:shadowObscured xmlns:a14="http://schemas.microsoft.com/office/drawing/2010/main"/>
            </a:ext>
          </a:extLst>
        </p:spPr>
      </p:pic>
      <p:pic>
        <p:nvPicPr>
          <p:cNvPr id="13" name="Resim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2212" y="2689526"/>
            <a:ext cx="1905000" cy="1428750"/>
          </a:xfrm>
          <a:prstGeom prst="rect">
            <a:avLst/>
          </a:prstGeom>
        </p:spPr>
      </p:pic>
    </p:spTree>
    <p:extLst>
      <p:ext uri="{BB962C8B-B14F-4D97-AF65-F5344CB8AC3E}">
        <p14:creationId xmlns:p14="http://schemas.microsoft.com/office/powerpoint/2010/main" val="2351443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9127" y="276806"/>
            <a:ext cx="9513456" cy="706964"/>
          </a:xfrm>
        </p:spPr>
        <p:txBody>
          <a:bodyPr>
            <a:normAutofit/>
          </a:bodyPr>
          <a:lstStyle/>
          <a:p>
            <a:r>
              <a:rPr lang="tr-TR" sz="2800" b="1" dirty="0" smtClean="0">
                <a:latin typeface="Comic Sans MS" panose="030F0702030302020204" pitchFamily="66" charset="0"/>
                <a:cs typeface="Arial" panose="020B0604020202020204" pitchFamily="34" charset="0"/>
              </a:rPr>
              <a:t>Times </a:t>
            </a:r>
            <a:r>
              <a:rPr lang="tr-TR" sz="2800" b="1" dirty="0" err="1" smtClean="0">
                <a:latin typeface="Comic Sans MS" panose="030F0702030302020204" pitchFamily="66" charset="0"/>
                <a:cs typeface="Arial" panose="020B0604020202020204" pitchFamily="34" charset="0"/>
              </a:rPr>
              <a:t>Higher</a:t>
            </a:r>
            <a:r>
              <a:rPr lang="tr-TR" sz="2800" b="1" dirty="0" smtClean="0">
                <a:latin typeface="Comic Sans MS" panose="030F0702030302020204" pitchFamily="66" charset="0"/>
                <a:cs typeface="Arial" panose="020B0604020202020204" pitchFamily="34" charset="0"/>
              </a:rPr>
              <a:t> </a:t>
            </a:r>
            <a:r>
              <a:rPr lang="tr-TR" sz="2800" b="1" dirty="0" err="1" smtClean="0">
                <a:latin typeface="Comic Sans MS" panose="030F0702030302020204" pitchFamily="66" charset="0"/>
                <a:cs typeface="Arial" panose="020B0604020202020204" pitchFamily="34" charset="0"/>
              </a:rPr>
              <a:t>Education</a:t>
            </a:r>
            <a:endParaRPr lang="tr-TR" sz="2800" b="1" dirty="0">
              <a:latin typeface="Comic Sans MS" panose="030F0702030302020204" pitchFamily="66" charset="0"/>
              <a:cs typeface="Arial" panose="020B0604020202020204" pitchFamily="34" charset="0"/>
            </a:endParaRPr>
          </a:p>
        </p:txBody>
      </p:sp>
      <p:pic>
        <p:nvPicPr>
          <p:cNvPr id="7" name="Picture 5" descr="Click here for THE homepage">
            <a:hlinkClick r:id="rId2"/>
          </p:cNvPr>
          <p:cNvPicPr/>
          <p:nvPr/>
        </p:nvPicPr>
        <p:blipFill>
          <a:blip r:embed="rId3" cstate="print"/>
          <a:srcRect/>
          <a:stretch>
            <a:fillRect/>
          </a:stretch>
        </p:blipFill>
        <p:spPr bwMode="auto">
          <a:xfrm>
            <a:off x="8954186" y="276806"/>
            <a:ext cx="1265808" cy="668050"/>
          </a:xfrm>
          <a:prstGeom prst="rect">
            <a:avLst/>
          </a:prstGeom>
          <a:noFill/>
          <a:ln w="9525">
            <a:noFill/>
            <a:miter lim="800000"/>
            <a:headEnd/>
            <a:tailEnd/>
          </a:ln>
        </p:spPr>
      </p:pic>
      <p:sp>
        <p:nvSpPr>
          <p:cNvPr id="3" name="Metin kutusu 2"/>
          <p:cNvSpPr txBox="1"/>
          <p:nvPr/>
        </p:nvSpPr>
        <p:spPr>
          <a:xfrm>
            <a:off x="323274" y="1061269"/>
            <a:ext cx="4027054" cy="5339923"/>
          </a:xfrm>
          <a:prstGeom prst="rect">
            <a:avLst/>
          </a:prstGeom>
          <a:noFill/>
        </p:spPr>
        <p:txBody>
          <a:bodyPr wrap="square" rtlCol="0">
            <a:spAutoFit/>
          </a:bodyPr>
          <a:lstStyle/>
          <a:p>
            <a:pPr algn="just"/>
            <a:r>
              <a:rPr lang="tr-TR" sz="1300" dirty="0" smtClean="0">
                <a:latin typeface="Comic Sans MS" panose="030F0702030302020204" pitchFamily="66" charset="0"/>
              </a:rPr>
              <a:t>THE </a:t>
            </a:r>
            <a:r>
              <a:rPr lang="tr-TR" sz="1300" dirty="0" err="1" smtClean="0">
                <a:latin typeface="Comic Sans MS" panose="030F0702030302020204" pitchFamily="66" charset="0"/>
              </a:rPr>
              <a:t>Rankings</a:t>
            </a:r>
            <a:r>
              <a:rPr lang="tr-TR" sz="1300" dirty="0" smtClean="0">
                <a:latin typeface="Comic Sans MS" panose="030F0702030302020204" pitchFamily="66" charset="0"/>
              </a:rPr>
              <a:t>, </a:t>
            </a:r>
            <a:r>
              <a:rPr lang="tr-TR" sz="1300" dirty="0">
                <a:latin typeface="Comic Sans MS" panose="030F0702030302020204" pitchFamily="66" charset="0"/>
              </a:rPr>
              <a:t>Times </a:t>
            </a:r>
            <a:r>
              <a:rPr lang="tr-TR" sz="1300" dirty="0" err="1">
                <a:latin typeface="Comic Sans MS" panose="030F0702030302020204" pitchFamily="66" charset="0"/>
              </a:rPr>
              <a:t>Higher</a:t>
            </a:r>
            <a:r>
              <a:rPr lang="tr-TR" sz="1300" dirty="0">
                <a:latin typeface="Comic Sans MS" panose="030F0702030302020204" pitchFamily="66" charset="0"/>
              </a:rPr>
              <a:t> </a:t>
            </a:r>
            <a:r>
              <a:rPr lang="tr-TR" sz="1300" dirty="0" err="1">
                <a:latin typeface="Comic Sans MS" panose="030F0702030302020204" pitchFamily="66" charset="0"/>
              </a:rPr>
              <a:t>Education</a:t>
            </a:r>
            <a:r>
              <a:rPr lang="tr-TR" sz="1300" dirty="0">
                <a:latin typeface="Comic Sans MS" panose="030F0702030302020204" pitchFamily="66" charset="0"/>
              </a:rPr>
              <a:t> </a:t>
            </a:r>
            <a:r>
              <a:rPr lang="tr-TR" sz="1300" dirty="0" smtClean="0">
                <a:latin typeface="Comic Sans MS" panose="030F0702030302020204" pitchFamily="66" charset="0"/>
              </a:rPr>
              <a:t>haftalık </a:t>
            </a:r>
            <a:r>
              <a:rPr lang="tr-TR" sz="1300" dirty="0">
                <a:latin typeface="Comic Sans MS" panose="030F0702030302020204" pitchFamily="66" charset="0"/>
              </a:rPr>
              <a:t>yayınlarının </a:t>
            </a:r>
            <a:r>
              <a:rPr lang="tr-TR" sz="1300" dirty="0" smtClean="0">
                <a:latin typeface="Comic Sans MS" panose="030F0702030302020204" pitchFamily="66" charset="0"/>
              </a:rPr>
              <a:t>bünyesinde, tüm dünyada bulunan üniversiteleri değerlendiren bir sıralama sistemi olarak 2004 yılında Londra’da yapılanmıştır. </a:t>
            </a:r>
          </a:p>
          <a:p>
            <a:pPr algn="just"/>
            <a:endParaRPr lang="tr-TR" sz="1300" dirty="0">
              <a:latin typeface="Comic Sans MS" panose="030F0702030302020204" pitchFamily="66" charset="0"/>
            </a:endParaRPr>
          </a:p>
          <a:p>
            <a:pPr algn="just"/>
            <a:r>
              <a:rPr lang="tr-TR" sz="1300" dirty="0" smtClean="0">
                <a:latin typeface="Comic Sans MS" panose="030F0702030302020204" pitchFamily="66" charset="0"/>
              </a:rPr>
              <a:t>Sıralamada bakılan Ana Alanlar ve Dağılımları:</a:t>
            </a:r>
          </a:p>
          <a:p>
            <a:pPr marL="285750" indent="-285750" algn="just">
              <a:buFont typeface="+mj-lt"/>
              <a:buAutoNum type="arabicPeriod"/>
            </a:pPr>
            <a:r>
              <a:rPr lang="tr-TR" sz="1300" dirty="0" smtClean="0">
                <a:latin typeface="Comic Sans MS" panose="030F0702030302020204" pitchFamily="66" charset="0"/>
              </a:rPr>
              <a:t>Eğitim – Toplam %30 </a:t>
            </a:r>
          </a:p>
          <a:p>
            <a:pPr marL="742950" lvl="1" indent="-285750" algn="just">
              <a:buFont typeface="Wingdings" panose="05000000000000000000" pitchFamily="2" charset="2"/>
              <a:buChar char="v"/>
            </a:pPr>
            <a:r>
              <a:rPr lang="tr-TR" sz="1300" dirty="0" smtClean="0">
                <a:latin typeface="Comic Sans MS" panose="030F0702030302020204" pitchFamily="66" charset="0"/>
              </a:rPr>
              <a:t>İtibar (</a:t>
            </a:r>
            <a:r>
              <a:rPr lang="tr-TR" sz="1300" dirty="0" err="1" smtClean="0">
                <a:latin typeface="Comic Sans MS" panose="030F0702030302020204" pitchFamily="66" charset="0"/>
              </a:rPr>
              <a:t>Reputasyon</a:t>
            </a:r>
            <a:r>
              <a:rPr lang="tr-TR" sz="1300" dirty="0" smtClean="0">
                <a:latin typeface="Comic Sans MS" panose="030F0702030302020204" pitchFamily="66" charset="0"/>
              </a:rPr>
              <a:t>) %15</a:t>
            </a:r>
          </a:p>
          <a:p>
            <a:pPr marL="742950" lvl="1" indent="-285750" algn="just">
              <a:buFont typeface="Wingdings" panose="05000000000000000000" pitchFamily="2" charset="2"/>
              <a:buChar char="v"/>
            </a:pPr>
            <a:r>
              <a:rPr lang="tr-TR" sz="1300" dirty="0" smtClean="0">
                <a:latin typeface="Comic Sans MS" panose="030F0702030302020204" pitchFamily="66" charset="0"/>
              </a:rPr>
              <a:t>Kadro – Öğrenci Oranı %4,5</a:t>
            </a:r>
          </a:p>
          <a:p>
            <a:pPr marL="742950" lvl="1" indent="-285750" algn="just">
              <a:buFont typeface="Wingdings" panose="05000000000000000000" pitchFamily="2" charset="2"/>
              <a:buChar char="v"/>
            </a:pPr>
            <a:r>
              <a:rPr lang="tr-TR" sz="1300" dirty="0" smtClean="0">
                <a:latin typeface="Comic Sans MS" panose="030F0702030302020204" pitchFamily="66" charset="0"/>
              </a:rPr>
              <a:t>Doktora – Lisans Derecesi Oranı  %2,25</a:t>
            </a:r>
          </a:p>
          <a:p>
            <a:pPr marL="742950" lvl="1" indent="-285750" algn="just">
              <a:buFont typeface="Wingdings" panose="05000000000000000000" pitchFamily="2" charset="2"/>
              <a:buChar char="v"/>
            </a:pPr>
            <a:r>
              <a:rPr lang="tr-TR" sz="1300" dirty="0" smtClean="0">
                <a:latin typeface="Comic Sans MS" panose="030F0702030302020204" pitchFamily="66" charset="0"/>
              </a:rPr>
              <a:t>Mezun Doktora derecesinin akademik kadroya oranı %6</a:t>
            </a:r>
          </a:p>
          <a:p>
            <a:pPr marL="742950" lvl="1" indent="-285750" algn="just">
              <a:buFont typeface="Wingdings" panose="05000000000000000000" pitchFamily="2" charset="2"/>
              <a:buChar char="v"/>
            </a:pPr>
            <a:r>
              <a:rPr lang="tr-TR" sz="1300" dirty="0" smtClean="0">
                <a:latin typeface="Comic Sans MS" panose="030F0702030302020204" pitchFamily="66" charset="0"/>
              </a:rPr>
              <a:t>Kuruluş Gelirleri %2,25</a:t>
            </a:r>
          </a:p>
          <a:p>
            <a:pPr marL="285750" indent="-285750" algn="just">
              <a:buFont typeface="+mj-lt"/>
              <a:buAutoNum type="arabicPeriod"/>
            </a:pPr>
            <a:r>
              <a:rPr lang="tr-TR" sz="1300" dirty="0" smtClean="0">
                <a:latin typeface="Comic Sans MS" panose="030F0702030302020204" pitchFamily="66" charset="0"/>
              </a:rPr>
              <a:t>Araştırma – Toplam %30</a:t>
            </a:r>
          </a:p>
          <a:p>
            <a:pPr marL="628650" lvl="1" indent="-171450" algn="just">
              <a:buFont typeface="Wingdings" panose="05000000000000000000" pitchFamily="2" charset="2"/>
              <a:buChar char="v"/>
            </a:pPr>
            <a:r>
              <a:rPr lang="tr-TR" sz="1300" dirty="0">
                <a:latin typeface="Comic Sans MS" panose="030F0702030302020204" pitchFamily="66" charset="0"/>
              </a:rPr>
              <a:t>İtibar (</a:t>
            </a:r>
            <a:r>
              <a:rPr lang="tr-TR" sz="1300" dirty="0" err="1">
                <a:latin typeface="Comic Sans MS" panose="030F0702030302020204" pitchFamily="66" charset="0"/>
              </a:rPr>
              <a:t>Reputasyon</a:t>
            </a:r>
            <a:r>
              <a:rPr lang="tr-TR" sz="1300" dirty="0">
                <a:latin typeface="Comic Sans MS" panose="030F0702030302020204" pitchFamily="66" charset="0"/>
              </a:rPr>
              <a:t>) %</a:t>
            </a:r>
            <a:r>
              <a:rPr lang="tr-TR" sz="1300" dirty="0" smtClean="0">
                <a:latin typeface="Comic Sans MS" panose="030F0702030302020204" pitchFamily="66" charset="0"/>
              </a:rPr>
              <a:t>18</a:t>
            </a:r>
          </a:p>
          <a:p>
            <a:pPr marL="628650" lvl="1" indent="-171450" algn="just">
              <a:buFont typeface="Wingdings" panose="05000000000000000000" pitchFamily="2" charset="2"/>
              <a:buChar char="v"/>
            </a:pPr>
            <a:r>
              <a:rPr lang="tr-TR" sz="1300" dirty="0" smtClean="0">
                <a:latin typeface="Comic Sans MS" panose="030F0702030302020204" pitchFamily="66" charset="0"/>
              </a:rPr>
              <a:t>Araştırma Gelirleri %6</a:t>
            </a:r>
          </a:p>
          <a:p>
            <a:pPr marL="628650" lvl="1" indent="-171450" algn="just">
              <a:buFont typeface="Wingdings" panose="05000000000000000000" pitchFamily="2" charset="2"/>
              <a:buChar char="v"/>
            </a:pPr>
            <a:r>
              <a:rPr lang="tr-TR" sz="1300" dirty="0" smtClean="0">
                <a:latin typeface="Comic Sans MS" panose="030F0702030302020204" pitchFamily="66" charset="0"/>
              </a:rPr>
              <a:t>Araştırma Verimliliği %6</a:t>
            </a:r>
          </a:p>
          <a:p>
            <a:pPr marL="285750" indent="-285750" algn="just">
              <a:buFont typeface="+mj-lt"/>
              <a:buAutoNum type="arabicPeriod"/>
            </a:pPr>
            <a:r>
              <a:rPr lang="tr-TR" sz="1300" dirty="0" smtClean="0">
                <a:latin typeface="Comic Sans MS" panose="030F0702030302020204" pitchFamily="66" charset="0"/>
              </a:rPr>
              <a:t>Atıflar – Toplam %30</a:t>
            </a:r>
          </a:p>
          <a:p>
            <a:pPr marL="285750" indent="-285750" algn="just">
              <a:buFont typeface="+mj-lt"/>
              <a:buAutoNum type="arabicPeriod"/>
            </a:pPr>
            <a:r>
              <a:rPr lang="tr-TR" sz="1300" dirty="0" err="1" smtClean="0">
                <a:latin typeface="Comic Sans MS" panose="030F0702030302020204" pitchFamily="66" charset="0"/>
              </a:rPr>
              <a:t>Uluslararasılaşma</a:t>
            </a:r>
            <a:r>
              <a:rPr lang="tr-TR" sz="1300" dirty="0" smtClean="0">
                <a:latin typeface="Comic Sans MS" panose="030F0702030302020204" pitchFamily="66" charset="0"/>
              </a:rPr>
              <a:t> Görünümü - %7,5</a:t>
            </a:r>
          </a:p>
          <a:p>
            <a:pPr marL="628650" lvl="1" indent="-171450" algn="just">
              <a:buFont typeface="Wingdings" panose="05000000000000000000" pitchFamily="2" charset="2"/>
              <a:buChar char="v"/>
            </a:pPr>
            <a:r>
              <a:rPr lang="tr-TR" sz="1300" dirty="0" smtClean="0">
                <a:latin typeface="Comic Sans MS" panose="030F0702030302020204" pitchFamily="66" charset="0"/>
              </a:rPr>
              <a:t>Uluslararası Öğrenci Oranı %2,5</a:t>
            </a:r>
          </a:p>
          <a:p>
            <a:pPr marL="628650" lvl="1" indent="-171450" algn="just">
              <a:buFont typeface="Wingdings" panose="05000000000000000000" pitchFamily="2" charset="2"/>
              <a:buChar char="v"/>
            </a:pPr>
            <a:r>
              <a:rPr lang="tr-TR" sz="1300" dirty="0" smtClean="0">
                <a:latin typeface="Comic Sans MS" panose="030F0702030302020204" pitchFamily="66" charset="0"/>
              </a:rPr>
              <a:t>Yabancı Kadro Oranı %2,5</a:t>
            </a:r>
          </a:p>
          <a:p>
            <a:pPr marL="628650" lvl="1" indent="-171450" algn="just">
              <a:buFont typeface="Wingdings" panose="05000000000000000000" pitchFamily="2" charset="2"/>
              <a:buChar char="v"/>
            </a:pPr>
            <a:r>
              <a:rPr lang="tr-TR" sz="1300" dirty="0" smtClean="0">
                <a:latin typeface="Comic Sans MS" panose="030F0702030302020204" pitchFamily="66" charset="0"/>
              </a:rPr>
              <a:t>Uluslararası Anlaşmalar – İşbirlikleri %2,5</a:t>
            </a:r>
          </a:p>
          <a:p>
            <a:pPr marL="285750" indent="-285750" algn="just">
              <a:buFont typeface="+mj-lt"/>
              <a:buAutoNum type="arabicPeriod"/>
            </a:pPr>
            <a:r>
              <a:rPr lang="tr-TR" sz="1300" dirty="0" smtClean="0">
                <a:latin typeface="Comic Sans MS" panose="030F0702030302020204" pitchFamily="66" charset="0"/>
              </a:rPr>
              <a:t>Sanayi İşbirliği (Bilgi Transferi) – Toplam %2,5</a:t>
            </a:r>
          </a:p>
          <a:p>
            <a:pPr marL="742950" lvl="1" indent="-285750" algn="just">
              <a:buFont typeface="Wingdings" panose="05000000000000000000" pitchFamily="2" charset="2"/>
              <a:buChar char="ü"/>
            </a:pPr>
            <a:endParaRPr lang="tr-TR" sz="1600" dirty="0"/>
          </a:p>
        </p:txBody>
      </p:sp>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5305" y="1061269"/>
            <a:ext cx="7651237" cy="4840767"/>
          </a:xfrm>
          <a:prstGeom prst="rect">
            <a:avLst/>
          </a:prstGeom>
        </p:spPr>
      </p:pic>
    </p:spTree>
    <p:extLst>
      <p:ext uri="{BB962C8B-B14F-4D97-AF65-F5344CB8AC3E}">
        <p14:creationId xmlns:p14="http://schemas.microsoft.com/office/powerpoint/2010/main" val="3645635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7912" y="276806"/>
            <a:ext cx="9912888" cy="706964"/>
          </a:xfrm>
        </p:spPr>
        <p:txBody>
          <a:bodyPr>
            <a:noAutofit/>
          </a:bodyPr>
          <a:lstStyle/>
          <a:p>
            <a:r>
              <a:rPr lang="tr-TR" sz="2800" b="1" u="none" strike="noStrike" dirty="0" smtClean="0">
                <a:solidFill>
                  <a:srgbClr val="000000"/>
                </a:solidFill>
                <a:effectLst/>
                <a:latin typeface="Comic Sans MS" panose="030F0702030302020204" pitchFamily="66" charset="0"/>
                <a:cs typeface="Arial" panose="020B0604020202020204" pitchFamily="34" charset="0"/>
              </a:rPr>
              <a:t>URAP – </a:t>
            </a:r>
            <a:r>
              <a:rPr lang="tr-TR" sz="2800" b="1" u="none" strike="noStrike" dirty="0" err="1" smtClean="0">
                <a:solidFill>
                  <a:srgbClr val="000000"/>
                </a:solidFill>
                <a:effectLst/>
                <a:latin typeface="Comic Sans MS" panose="030F0702030302020204" pitchFamily="66" charset="0"/>
                <a:cs typeface="Arial" panose="020B0604020202020204" pitchFamily="34" charset="0"/>
              </a:rPr>
              <a:t>University</a:t>
            </a:r>
            <a:r>
              <a:rPr lang="tr-TR" sz="2800" b="1" u="none" strike="noStrike" dirty="0" smtClean="0">
                <a:solidFill>
                  <a:srgbClr val="000000"/>
                </a:solidFill>
                <a:effectLst/>
                <a:latin typeface="Comic Sans MS" panose="030F0702030302020204" pitchFamily="66" charset="0"/>
                <a:cs typeface="Arial" panose="020B0604020202020204" pitchFamily="34" charset="0"/>
              </a:rPr>
              <a:t> </a:t>
            </a:r>
            <a:r>
              <a:rPr lang="tr-TR" sz="2800" b="1" u="none" strike="noStrike" dirty="0" err="1" smtClean="0">
                <a:solidFill>
                  <a:srgbClr val="000000"/>
                </a:solidFill>
                <a:effectLst/>
                <a:latin typeface="Comic Sans MS" panose="030F0702030302020204" pitchFamily="66" charset="0"/>
                <a:cs typeface="Arial" panose="020B0604020202020204" pitchFamily="34" charset="0"/>
              </a:rPr>
              <a:t>Ranking</a:t>
            </a:r>
            <a:r>
              <a:rPr lang="tr-TR" sz="2800" b="1" u="none" strike="noStrike" dirty="0" smtClean="0">
                <a:solidFill>
                  <a:srgbClr val="000000"/>
                </a:solidFill>
                <a:effectLst/>
                <a:latin typeface="Comic Sans MS" panose="030F0702030302020204" pitchFamily="66" charset="0"/>
                <a:cs typeface="Arial" panose="020B0604020202020204" pitchFamily="34" charset="0"/>
              </a:rPr>
              <a:t> </a:t>
            </a:r>
            <a:r>
              <a:rPr lang="tr-TR" sz="2800" b="1" u="none" strike="noStrike" dirty="0" err="1" smtClean="0">
                <a:solidFill>
                  <a:srgbClr val="000000"/>
                </a:solidFill>
                <a:effectLst/>
                <a:latin typeface="Comic Sans MS" panose="030F0702030302020204" pitchFamily="66" charset="0"/>
                <a:cs typeface="Arial" panose="020B0604020202020204" pitchFamily="34" charset="0"/>
              </a:rPr>
              <a:t>by</a:t>
            </a:r>
            <a:r>
              <a:rPr lang="tr-TR" sz="2800" b="1" u="none" strike="noStrike" dirty="0" smtClean="0">
                <a:solidFill>
                  <a:srgbClr val="000000"/>
                </a:solidFill>
                <a:effectLst/>
                <a:latin typeface="Comic Sans MS" panose="030F0702030302020204" pitchFamily="66" charset="0"/>
                <a:cs typeface="Arial" panose="020B0604020202020204" pitchFamily="34" charset="0"/>
              </a:rPr>
              <a:t> </a:t>
            </a:r>
            <a:r>
              <a:rPr lang="tr-TR" sz="2800" b="1" u="none" strike="noStrike" dirty="0" err="1" smtClean="0">
                <a:solidFill>
                  <a:srgbClr val="000000"/>
                </a:solidFill>
                <a:effectLst/>
                <a:latin typeface="Comic Sans MS" panose="030F0702030302020204" pitchFamily="66" charset="0"/>
                <a:cs typeface="Arial" panose="020B0604020202020204" pitchFamily="34" charset="0"/>
              </a:rPr>
              <a:t>Academic</a:t>
            </a:r>
            <a:r>
              <a:rPr lang="tr-TR" sz="2800" b="1" u="none" strike="noStrike" dirty="0" smtClean="0">
                <a:solidFill>
                  <a:srgbClr val="000000"/>
                </a:solidFill>
                <a:effectLst/>
                <a:latin typeface="Comic Sans MS" panose="030F0702030302020204" pitchFamily="66" charset="0"/>
                <a:cs typeface="Arial" panose="020B0604020202020204" pitchFamily="34" charset="0"/>
              </a:rPr>
              <a:t> </a:t>
            </a:r>
            <a:r>
              <a:rPr lang="tr-TR" sz="2800" b="1" u="none" strike="noStrike" dirty="0" err="1" smtClean="0">
                <a:solidFill>
                  <a:srgbClr val="000000"/>
                </a:solidFill>
                <a:effectLst/>
                <a:latin typeface="Comic Sans MS" panose="030F0702030302020204" pitchFamily="66" charset="0"/>
                <a:cs typeface="Arial" panose="020B0604020202020204" pitchFamily="34" charset="0"/>
              </a:rPr>
              <a:t>Performance</a:t>
            </a:r>
            <a:r>
              <a:rPr lang="tr-TR" sz="2800" b="1" u="none" strike="noStrike" dirty="0" smtClean="0">
                <a:solidFill>
                  <a:srgbClr val="000000"/>
                </a:solidFill>
                <a:effectLst/>
                <a:latin typeface="Comic Sans MS" panose="030F0702030302020204" pitchFamily="66" charset="0"/>
                <a:cs typeface="Arial" panose="020B0604020202020204" pitchFamily="34" charset="0"/>
              </a:rPr>
              <a:t> </a:t>
            </a:r>
            <a:endParaRPr lang="tr-TR" sz="2800" b="1" dirty="0">
              <a:latin typeface="Comic Sans MS" panose="030F0702030302020204" pitchFamily="66" charset="0"/>
              <a:cs typeface="Arial" panose="020B0604020202020204" pitchFamily="34" charset="0"/>
            </a:endParaRP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6231" y="276806"/>
            <a:ext cx="1512497" cy="897105"/>
          </a:xfrm>
          <a:prstGeom prst="rect">
            <a:avLst/>
          </a:prstGeom>
        </p:spPr>
      </p:pic>
      <p:sp>
        <p:nvSpPr>
          <p:cNvPr id="4" name="Metin kutusu 3"/>
          <p:cNvSpPr txBox="1"/>
          <p:nvPr/>
        </p:nvSpPr>
        <p:spPr>
          <a:xfrm>
            <a:off x="6696364" y="1308081"/>
            <a:ext cx="5172364" cy="4616648"/>
          </a:xfrm>
          <a:prstGeom prst="rect">
            <a:avLst/>
          </a:prstGeom>
          <a:noFill/>
        </p:spPr>
        <p:txBody>
          <a:bodyPr wrap="square" rtlCol="0">
            <a:spAutoFit/>
          </a:bodyPr>
          <a:lstStyle/>
          <a:p>
            <a:r>
              <a:rPr lang="tr-TR" sz="1600" dirty="0" smtClean="0">
                <a:latin typeface="Comic Sans MS" panose="030F0702030302020204" pitchFamily="66" charset="0"/>
              </a:rPr>
              <a:t>URAP 2009 yılında ODTÜ’de kurulan, Dünya ve Türkiye Üniversite sıralaması yapan kar amacı gütmeyen bir kurumdur.</a:t>
            </a:r>
          </a:p>
          <a:p>
            <a:endParaRPr lang="tr-TR" sz="1600" dirty="0">
              <a:latin typeface="Comic Sans MS" panose="030F0702030302020204" pitchFamily="66" charset="0"/>
            </a:endParaRPr>
          </a:p>
          <a:p>
            <a:r>
              <a:rPr lang="tr-TR" sz="1600" dirty="0" smtClean="0">
                <a:latin typeface="Comic Sans MS" panose="030F0702030302020204" pitchFamily="66" charset="0"/>
              </a:rPr>
              <a:t>Sıralama için 9 Gösterge kullanılmaktadır:</a:t>
            </a:r>
          </a:p>
          <a:p>
            <a:pPr marL="342900" indent="-342900">
              <a:buAutoNum type="arabicPeriod"/>
            </a:pPr>
            <a:r>
              <a:rPr lang="tr-TR" sz="1600" dirty="0" smtClean="0">
                <a:latin typeface="Comic Sans MS" panose="030F0702030302020204" pitchFamily="66" charset="0"/>
              </a:rPr>
              <a:t>Makale Sayısı</a:t>
            </a:r>
          </a:p>
          <a:p>
            <a:pPr marL="342900" indent="-342900">
              <a:buAutoNum type="arabicPeriod"/>
            </a:pPr>
            <a:r>
              <a:rPr lang="tr-TR" sz="1600" dirty="0" smtClean="0">
                <a:latin typeface="Comic Sans MS" panose="030F0702030302020204" pitchFamily="66" charset="0"/>
              </a:rPr>
              <a:t>Öğretim Üyesi başına düşen makale sayısı</a:t>
            </a:r>
          </a:p>
          <a:p>
            <a:pPr marL="342900" indent="-342900">
              <a:buAutoNum type="arabicPeriod"/>
            </a:pPr>
            <a:r>
              <a:rPr lang="tr-TR" sz="1600" dirty="0" smtClean="0">
                <a:latin typeface="Comic Sans MS" panose="030F0702030302020204" pitchFamily="66" charset="0"/>
              </a:rPr>
              <a:t>Atıf sayısı</a:t>
            </a:r>
          </a:p>
          <a:p>
            <a:pPr marL="342900" indent="-342900">
              <a:buAutoNum type="arabicPeriod"/>
            </a:pPr>
            <a:r>
              <a:rPr lang="tr-TR" sz="1600" dirty="0" smtClean="0">
                <a:latin typeface="Comic Sans MS" panose="030F0702030302020204" pitchFamily="66" charset="0"/>
              </a:rPr>
              <a:t>Öğretim Üyesi başına düşen atıf sayısı</a:t>
            </a:r>
          </a:p>
          <a:p>
            <a:pPr marL="342900" indent="-342900">
              <a:buAutoNum type="arabicPeriod"/>
            </a:pPr>
            <a:r>
              <a:rPr lang="tr-TR" sz="1600" dirty="0" smtClean="0">
                <a:latin typeface="Comic Sans MS" panose="030F0702030302020204" pitchFamily="66" charset="0"/>
              </a:rPr>
              <a:t>Toplam bilimsel doküman sayısı</a:t>
            </a:r>
          </a:p>
          <a:p>
            <a:pPr marL="342900" indent="-342900">
              <a:buAutoNum type="arabicPeriod"/>
            </a:pPr>
            <a:r>
              <a:rPr lang="tr-TR" sz="1600" dirty="0" smtClean="0">
                <a:latin typeface="Comic Sans MS" panose="030F0702030302020204" pitchFamily="66" charset="0"/>
              </a:rPr>
              <a:t>Öğretim üyesi başına düşen toplam bilimsel doküman sayısı</a:t>
            </a:r>
          </a:p>
          <a:p>
            <a:pPr marL="342900" indent="-342900">
              <a:buAutoNum type="arabicPeriod"/>
            </a:pPr>
            <a:r>
              <a:rPr lang="tr-TR" sz="1600" dirty="0" smtClean="0">
                <a:latin typeface="Comic Sans MS" panose="030F0702030302020204" pitchFamily="66" charset="0"/>
              </a:rPr>
              <a:t>2015-2016 Yılı Doktora mezun sayısı</a:t>
            </a:r>
          </a:p>
          <a:p>
            <a:pPr marL="342900" indent="-342900">
              <a:buAutoNum type="arabicPeriod"/>
            </a:pPr>
            <a:r>
              <a:rPr lang="tr-TR" sz="1600" dirty="0" smtClean="0">
                <a:latin typeface="Comic Sans MS" panose="030F0702030302020204" pitchFamily="66" charset="0"/>
              </a:rPr>
              <a:t>Doktora öğrenci oranı</a:t>
            </a:r>
          </a:p>
          <a:p>
            <a:pPr marL="342900" indent="-342900">
              <a:buAutoNum type="arabicPeriod"/>
            </a:pPr>
            <a:r>
              <a:rPr lang="tr-TR" sz="1600" dirty="0" smtClean="0">
                <a:latin typeface="Comic Sans MS" panose="030F0702030302020204" pitchFamily="66" charset="0"/>
              </a:rPr>
              <a:t>Öğretim üyesi başına düşen öğrenci sayısı</a:t>
            </a:r>
          </a:p>
          <a:p>
            <a:pPr marL="342900" indent="-342900">
              <a:buAutoNum type="arabicPeriod"/>
            </a:pPr>
            <a:endParaRPr lang="tr-TR" dirty="0" smtClean="0"/>
          </a:p>
          <a:p>
            <a:endParaRPr lang="tr-TR" dirty="0"/>
          </a:p>
          <a:p>
            <a:endParaRPr lang="tr-TR" dirty="0"/>
          </a:p>
        </p:txBody>
      </p:sp>
      <p:pic>
        <p:nvPicPr>
          <p:cNvPr id="8" name="Resim 7"/>
          <p:cNvPicPr/>
          <p:nvPr/>
        </p:nvPicPr>
        <p:blipFill rotWithShape="1">
          <a:blip r:embed="rId3"/>
          <a:srcRect l="23609" t="15196" r="41799" b="13328"/>
          <a:stretch/>
        </p:blipFill>
        <p:spPr bwMode="auto">
          <a:xfrm>
            <a:off x="297911" y="792018"/>
            <a:ext cx="6057525" cy="52277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70848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891" y="276806"/>
            <a:ext cx="8128000" cy="706964"/>
          </a:xfrm>
        </p:spPr>
        <p:txBody>
          <a:bodyPr>
            <a:normAutofit/>
          </a:bodyPr>
          <a:lstStyle/>
          <a:p>
            <a:r>
              <a:rPr lang="tr-TR" sz="2800" b="1" u="none" strike="noStrike" dirty="0" smtClean="0">
                <a:solidFill>
                  <a:srgbClr val="000000"/>
                </a:solidFill>
                <a:effectLst/>
                <a:latin typeface="Comic Sans MS" panose="030F0702030302020204" pitchFamily="66" charset="0"/>
                <a:cs typeface="Arial" panose="020B0604020202020204" pitchFamily="34" charset="0"/>
              </a:rPr>
              <a:t>QS </a:t>
            </a:r>
            <a:r>
              <a:rPr lang="tr-TR" sz="2800" b="1" u="none" strike="noStrike" dirty="0" err="1" smtClean="0">
                <a:solidFill>
                  <a:srgbClr val="000000"/>
                </a:solidFill>
                <a:effectLst/>
                <a:latin typeface="Comic Sans MS" panose="030F0702030302020204" pitchFamily="66" charset="0"/>
                <a:cs typeface="Arial" panose="020B0604020202020204" pitchFamily="34" charset="0"/>
              </a:rPr>
              <a:t>Rankings</a:t>
            </a:r>
            <a:r>
              <a:rPr lang="tr-TR" sz="2800" b="1" u="none" strike="noStrike" dirty="0" smtClean="0">
                <a:solidFill>
                  <a:srgbClr val="000000"/>
                </a:solidFill>
                <a:effectLst/>
                <a:latin typeface="Comic Sans MS" panose="030F0702030302020204" pitchFamily="66" charset="0"/>
                <a:cs typeface="Arial" panose="020B0604020202020204" pitchFamily="34" charset="0"/>
              </a:rPr>
              <a:t> </a:t>
            </a:r>
            <a:endParaRPr lang="tr-TR" sz="2800" b="1" dirty="0">
              <a:latin typeface="Comic Sans MS" panose="030F0702030302020204" pitchFamily="66" charset="0"/>
              <a:cs typeface="Arial" panose="020B0604020202020204" pitchFamily="34" charset="0"/>
            </a:endParaRPr>
          </a:p>
        </p:txBody>
      </p:sp>
      <p:sp>
        <p:nvSpPr>
          <p:cNvPr id="3" name="Metin kutusu 2"/>
          <p:cNvSpPr txBox="1"/>
          <p:nvPr/>
        </p:nvSpPr>
        <p:spPr>
          <a:xfrm>
            <a:off x="706582" y="1456355"/>
            <a:ext cx="10986654" cy="4278094"/>
          </a:xfrm>
          <a:prstGeom prst="rect">
            <a:avLst/>
          </a:prstGeom>
          <a:noFill/>
        </p:spPr>
        <p:txBody>
          <a:bodyPr wrap="square" rtlCol="0">
            <a:spAutoFit/>
          </a:bodyPr>
          <a:lstStyle/>
          <a:p>
            <a:pPr algn="just"/>
            <a:r>
              <a:rPr lang="tr-TR" sz="1600" dirty="0" smtClean="0">
                <a:latin typeface="Comic Sans MS" panose="030F0702030302020204" pitchFamily="66" charset="0"/>
              </a:rPr>
              <a:t>QS </a:t>
            </a:r>
            <a:r>
              <a:rPr lang="tr-TR" sz="1600" dirty="0" err="1" smtClean="0">
                <a:latin typeface="Comic Sans MS" panose="030F0702030302020204" pitchFamily="66" charset="0"/>
              </a:rPr>
              <a:t>Rankings</a:t>
            </a:r>
            <a:r>
              <a:rPr lang="tr-TR" sz="1600" dirty="0">
                <a:latin typeface="Comic Sans MS" panose="030F0702030302020204" pitchFamily="66" charset="0"/>
              </a:rPr>
              <a:t>, </a:t>
            </a:r>
            <a:r>
              <a:rPr lang="tr-TR" sz="1600" dirty="0" err="1">
                <a:latin typeface="Comic Sans MS" panose="030F0702030302020204" pitchFamily="66" charset="0"/>
              </a:rPr>
              <a:t>Quacquarelli</a:t>
            </a:r>
            <a:r>
              <a:rPr lang="tr-TR" sz="1600" dirty="0">
                <a:latin typeface="Comic Sans MS" panose="030F0702030302020204" pitchFamily="66" charset="0"/>
              </a:rPr>
              <a:t> </a:t>
            </a:r>
            <a:r>
              <a:rPr lang="tr-TR" sz="1600" dirty="0" err="1">
                <a:latin typeface="Comic Sans MS" panose="030F0702030302020204" pitchFamily="66" charset="0"/>
              </a:rPr>
              <a:t>Symonds</a:t>
            </a:r>
            <a:r>
              <a:rPr lang="tr-TR" sz="1600" dirty="0">
                <a:latin typeface="Comic Sans MS" panose="030F0702030302020204" pitchFamily="66" charset="0"/>
              </a:rPr>
              <a:t> </a:t>
            </a:r>
            <a:r>
              <a:rPr lang="tr-TR" sz="1600" dirty="0" smtClean="0">
                <a:latin typeface="Comic Sans MS" panose="030F0702030302020204" pitchFamily="66" charset="0"/>
              </a:rPr>
              <a:t>şirketi tarafından 2004 yılından beri yapılan üniversite sıralamasıdır. 2004 – 2009 yılları arasında THE ile ortak çalışmalar yapmış olup, akabinde ayrı bir şirket olarak devam etme kararı almıştır. </a:t>
            </a:r>
          </a:p>
          <a:p>
            <a:endParaRPr lang="tr-TR" sz="1600" dirty="0">
              <a:latin typeface="Comic Sans MS" panose="030F0702030302020204" pitchFamily="66" charset="0"/>
            </a:endParaRPr>
          </a:p>
          <a:p>
            <a:r>
              <a:rPr lang="tr-TR" sz="1600" dirty="0" smtClean="0">
                <a:latin typeface="Comic Sans MS" panose="030F0702030302020204" pitchFamily="66" charset="0"/>
              </a:rPr>
              <a:t>Konu bazında QS Sıralama için 2019’da kullanılan göstergeler şunlardır:</a:t>
            </a:r>
          </a:p>
          <a:p>
            <a:endParaRPr lang="tr-TR" sz="1600" dirty="0">
              <a:latin typeface="Comic Sans MS" panose="030F0702030302020204" pitchFamily="66" charset="0"/>
            </a:endParaRPr>
          </a:p>
          <a:p>
            <a:pPr marL="342900" indent="-342900" algn="just">
              <a:buAutoNum type="arabicPeriod"/>
            </a:pPr>
            <a:r>
              <a:rPr lang="tr-TR" sz="1600" b="1" dirty="0" smtClean="0">
                <a:latin typeface="Comic Sans MS" panose="030F0702030302020204" pitchFamily="66" charset="0"/>
              </a:rPr>
              <a:t>Akademik İtibar</a:t>
            </a:r>
            <a:r>
              <a:rPr lang="tr-TR" sz="1600" dirty="0" smtClean="0">
                <a:latin typeface="Comic Sans MS" panose="030F0702030302020204" pitchFamily="66" charset="0"/>
              </a:rPr>
              <a:t>: Dünyadaki tüm akademisyenlere gönderdikleri bir anket ile yapıyorlar. Akademisyenler, kendi üniversiteleri hakkında anket yapamıyorlar. Böylece etik konusunda bir önlem almış durumdalar. Bu anket ile 10 ila 30 arası ulusal ve uluslararası kurumu </a:t>
            </a:r>
            <a:r>
              <a:rPr lang="tr-TR" sz="1600" b="1" dirty="0" smtClean="0">
                <a:latin typeface="Comic Sans MS" panose="030F0702030302020204" pitchFamily="66" charset="0"/>
              </a:rPr>
              <a:t>Araştırma Alanı’nda </a:t>
            </a:r>
            <a:r>
              <a:rPr lang="tr-TR" sz="1600" dirty="0" smtClean="0">
                <a:latin typeface="Comic Sans MS" panose="030F0702030302020204" pitchFamily="66" charset="0"/>
              </a:rPr>
              <a:t>değerlendiriyorlar.</a:t>
            </a:r>
          </a:p>
          <a:p>
            <a:pPr marL="342900" indent="-342900" algn="just">
              <a:buFont typeface="+mj-lt"/>
              <a:buAutoNum type="arabicPeriod"/>
            </a:pPr>
            <a:endParaRPr lang="tr-TR" sz="1600" dirty="0" smtClean="0">
              <a:latin typeface="Comic Sans MS" panose="030F0702030302020204" pitchFamily="66" charset="0"/>
            </a:endParaRPr>
          </a:p>
          <a:p>
            <a:pPr marL="342900" indent="-342900" algn="just">
              <a:buFont typeface="+mj-lt"/>
              <a:buAutoNum type="arabicPeriod"/>
            </a:pPr>
            <a:r>
              <a:rPr lang="tr-TR" sz="1600" b="1" dirty="0" smtClean="0">
                <a:latin typeface="Comic Sans MS" panose="030F0702030302020204" pitchFamily="66" charset="0"/>
              </a:rPr>
              <a:t>Çalışan İtibarı</a:t>
            </a:r>
            <a:r>
              <a:rPr lang="tr-TR" sz="1600" dirty="0" smtClean="0">
                <a:latin typeface="Comic Sans MS" panose="030F0702030302020204" pitchFamily="66" charset="0"/>
              </a:rPr>
              <a:t>: Akademik itibarda olduğu gibi bir anket üzerinden yapılıyor. Bu ankette özellikle </a:t>
            </a:r>
            <a:r>
              <a:rPr lang="tr-TR" sz="1600" b="1" dirty="0" smtClean="0">
                <a:latin typeface="Comic Sans MS" panose="030F0702030302020204" pitchFamily="66" charset="0"/>
              </a:rPr>
              <a:t>mezunların işe alımı</a:t>
            </a:r>
            <a:r>
              <a:rPr lang="tr-TR" sz="1600" dirty="0" smtClean="0">
                <a:latin typeface="Comic Sans MS" panose="030F0702030302020204" pitchFamily="66" charset="0"/>
              </a:rPr>
              <a:t> ilgili sorular bulunuyor. </a:t>
            </a:r>
          </a:p>
          <a:p>
            <a:pPr marL="342900" indent="-342900" algn="just">
              <a:buAutoNum type="arabicPeriod"/>
            </a:pPr>
            <a:endParaRPr lang="tr-TR" sz="1600" dirty="0" smtClean="0">
              <a:latin typeface="Comic Sans MS" panose="030F0702030302020204" pitchFamily="66" charset="0"/>
            </a:endParaRPr>
          </a:p>
          <a:p>
            <a:pPr marL="342900" indent="-342900" algn="just">
              <a:buFont typeface="+mj-lt"/>
              <a:buAutoNum type="arabicPeriod"/>
            </a:pPr>
            <a:r>
              <a:rPr lang="tr-TR" sz="1600" b="1" dirty="0" smtClean="0">
                <a:latin typeface="Comic Sans MS" panose="030F0702030302020204" pitchFamily="66" charset="0"/>
              </a:rPr>
              <a:t>Yayın başına atıflar</a:t>
            </a:r>
            <a:r>
              <a:rPr lang="tr-TR" sz="1600" dirty="0" smtClean="0">
                <a:latin typeface="Comic Sans MS" panose="030F0702030302020204" pitchFamily="66" charset="0"/>
              </a:rPr>
              <a:t>: Akademik kadronun aldığı atıf yerine, yayınların aldığı atıflara bakılıyor. Verileri </a:t>
            </a:r>
            <a:r>
              <a:rPr lang="tr-TR" sz="1600" b="1" dirty="0" err="1" smtClean="0">
                <a:latin typeface="Comic Sans MS" panose="030F0702030302020204" pitchFamily="66" charset="0"/>
              </a:rPr>
              <a:t>Scopus’tan</a:t>
            </a:r>
            <a:r>
              <a:rPr lang="tr-TR" sz="1600" b="1" dirty="0" smtClean="0">
                <a:latin typeface="Comic Sans MS" panose="030F0702030302020204" pitchFamily="66" charset="0"/>
              </a:rPr>
              <a:t> </a:t>
            </a:r>
            <a:r>
              <a:rPr lang="tr-TR" sz="1600" dirty="0" smtClean="0">
                <a:latin typeface="Comic Sans MS" panose="030F0702030302020204" pitchFamily="66" charset="0"/>
              </a:rPr>
              <a:t>çekiyorlar. </a:t>
            </a:r>
          </a:p>
          <a:p>
            <a:pPr marL="342900" indent="-342900" algn="just">
              <a:buAutoNum type="arabicPeriod"/>
            </a:pPr>
            <a:endParaRPr lang="tr-TR" sz="1600" dirty="0" smtClean="0">
              <a:latin typeface="Comic Sans MS" panose="030F0702030302020204" pitchFamily="66" charset="0"/>
            </a:endParaRPr>
          </a:p>
          <a:p>
            <a:pPr marL="342900" indent="-342900">
              <a:buFont typeface="+mj-lt"/>
              <a:buAutoNum type="arabicPeriod"/>
            </a:pPr>
            <a:r>
              <a:rPr lang="tr-TR" sz="1600" b="1" dirty="0" smtClean="0">
                <a:latin typeface="Comic Sans MS" panose="030F0702030302020204" pitchFamily="66" charset="0"/>
              </a:rPr>
              <a:t>H Endeks </a:t>
            </a:r>
            <a:r>
              <a:rPr lang="tr-TR" sz="1600" dirty="0" smtClean="0">
                <a:latin typeface="Comic Sans MS" panose="030F0702030302020204" pitchFamily="66" charset="0"/>
              </a:rPr>
              <a:t>(araştırmanın aldığı atıf sayısı): Yayınların h-endeksi de en son kriterleri arasında yer alıyor. </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1743" y="276806"/>
            <a:ext cx="2012368" cy="1048243"/>
          </a:xfrm>
          <a:prstGeom prst="rect">
            <a:avLst/>
          </a:prstGeom>
        </p:spPr>
      </p:pic>
    </p:spTree>
    <p:extLst>
      <p:ext uri="{BB962C8B-B14F-4D97-AF65-F5344CB8AC3E}">
        <p14:creationId xmlns:p14="http://schemas.microsoft.com/office/powerpoint/2010/main" val="309754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2674</TotalTime>
  <Words>2100</Words>
  <Application>Microsoft Office PowerPoint</Application>
  <PresentationFormat>Geniş ekran</PresentationFormat>
  <Paragraphs>275</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28</vt:i4>
      </vt:variant>
    </vt:vector>
  </HeadingPairs>
  <TitlesOfParts>
    <vt:vector size="35" baseType="lpstr">
      <vt:lpstr>Arial</vt:lpstr>
      <vt:lpstr>Calibri</vt:lpstr>
      <vt:lpstr>Calibri Light</vt:lpstr>
      <vt:lpstr>Comic Sans MS</vt:lpstr>
      <vt:lpstr>Times New Roman</vt:lpstr>
      <vt:lpstr>Wingdings</vt:lpstr>
      <vt:lpstr>Office Theme</vt:lpstr>
      <vt:lpstr>2020-2024 STRATEJİK PLANI HAZIRLIKLARI  TTO, Kalite Yönetim Koordinatörlüğü, Kalite Komisyonu ve  Bilimsel Araştırma Komisyonu (MÜAR) Ortak Çalışması   29 Kasım 2019 </vt:lpstr>
      <vt:lpstr> 2020-2024 STRATEJİK PLANI HAZIRLIKLARI  Prof. Dr. Belma AKŞİT Rektör Yardımcısı (Kalite çalışmaları ve Ar-Ge) Bilimsel Araştırma Projeleri Komisyonu (MÜAR) Başkanı  MayaTTO A.Ş. Yönetim Kurulu Başkan Yardımcısı   29 Kasım 2019 </vt:lpstr>
      <vt:lpstr>Sunuş</vt:lpstr>
      <vt:lpstr>Toplantı İçeriği</vt:lpstr>
      <vt:lpstr>PowerPoint Sunusu</vt:lpstr>
      <vt:lpstr>Uluslararası ve Ulusal Endeksler</vt:lpstr>
      <vt:lpstr>Times Higher Education</vt:lpstr>
      <vt:lpstr>URAP – University Ranking by Academic Performance </vt:lpstr>
      <vt:lpstr>QS Rankings </vt:lpstr>
      <vt:lpstr>Webometrics</vt:lpstr>
      <vt:lpstr>ARWU (Academic Ranking of World Universities)</vt:lpstr>
      <vt:lpstr>CWUR – The Center for World University Rankings</vt:lpstr>
      <vt:lpstr>TÜBİTAK – GYUE </vt:lpstr>
      <vt:lpstr>Maltepe Üniversitesi ve Endekslerdeki yerimiz</vt:lpstr>
      <vt:lpstr>Maltepe Üniversitesi ve URAP</vt:lpstr>
      <vt:lpstr>PowerPoint Sunusu</vt:lpstr>
      <vt:lpstr>11. Kalkınma Planı doğrultusunda</vt:lpstr>
      <vt:lpstr>11. Kalkınma Planı doğrultusunda</vt:lpstr>
      <vt:lpstr>11. Kalkınma Planı doğrultusunda</vt:lpstr>
      <vt:lpstr>11. Kalkınma Planı doğrultusunda</vt:lpstr>
      <vt:lpstr>11. Kalkınma Planı doğrultusunda Stratejik Amaçlarımız/Önceliklerimiz</vt:lpstr>
      <vt:lpstr>11. Kalkınma Planı doğrultusunda Stratejik Amaçlarımız/Önceliklerimiz</vt:lpstr>
      <vt:lpstr>11. Kalkınma Planı doğrultusunda Stratejik Amaçlarımız/Önceliklerimiz</vt:lpstr>
      <vt:lpstr>11. Kalkınma Planı doğrultusunda Stratejik Amaçlarımız/Önceliklerimiz</vt:lpstr>
      <vt:lpstr>PowerPoint Sunusu</vt:lpstr>
      <vt:lpstr>PowerPoint Sunusu</vt:lpstr>
      <vt:lpstr>PowerPoint Sunusu</vt:lpstr>
      <vt:lpstr>PowerPoint Sunusu</vt:lpstr>
    </vt:vector>
  </TitlesOfParts>
  <Company>AVEA ILETISIM HIZMETLERI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Üniversitelerde Arastırma Ofisleri Organizasyonu</dc:title>
  <dc:creator>Ceren Sarısaltık</dc:creator>
  <cp:lastModifiedBy>Bahar ERENEL YAŞLICA</cp:lastModifiedBy>
  <cp:revision>224</cp:revision>
  <cp:lastPrinted>2019-10-01T10:19:05Z</cp:lastPrinted>
  <dcterms:created xsi:type="dcterms:W3CDTF">2016-11-02T06:40:09Z</dcterms:created>
  <dcterms:modified xsi:type="dcterms:W3CDTF">2019-12-12T11:45:33Z</dcterms:modified>
</cp:coreProperties>
</file>